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1" r:id="rId1"/>
  </p:sldMasterIdLst>
  <p:notesMasterIdLst>
    <p:notesMasterId r:id="rId60"/>
  </p:notesMasterIdLst>
  <p:handoutMasterIdLst>
    <p:handoutMasterId r:id="rId61"/>
  </p:handoutMasterIdLst>
  <p:sldIdLst>
    <p:sldId id="321" r:id="rId2"/>
    <p:sldId id="549" r:id="rId3"/>
    <p:sldId id="546" r:id="rId4"/>
    <p:sldId id="535" r:id="rId5"/>
    <p:sldId id="547" r:id="rId6"/>
    <p:sldId id="548" r:id="rId7"/>
    <p:sldId id="551" r:id="rId8"/>
    <p:sldId id="531" r:id="rId9"/>
    <p:sldId id="545" r:id="rId10"/>
    <p:sldId id="533" r:id="rId11"/>
    <p:sldId id="530" r:id="rId12"/>
    <p:sldId id="312" r:id="rId13"/>
    <p:sldId id="552" r:id="rId14"/>
    <p:sldId id="313" r:id="rId15"/>
    <p:sldId id="314" r:id="rId16"/>
    <p:sldId id="315" r:id="rId17"/>
    <p:sldId id="316" r:id="rId18"/>
    <p:sldId id="320" r:id="rId19"/>
    <p:sldId id="257" r:id="rId20"/>
    <p:sldId id="259" r:id="rId21"/>
    <p:sldId id="300" r:id="rId22"/>
    <p:sldId id="261" r:id="rId23"/>
    <p:sldId id="262" r:id="rId24"/>
    <p:sldId id="264" r:id="rId25"/>
    <p:sldId id="265" r:id="rId26"/>
    <p:sldId id="301" r:id="rId27"/>
    <p:sldId id="267" r:id="rId28"/>
    <p:sldId id="268" r:id="rId29"/>
    <p:sldId id="269" r:id="rId30"/>
    <p:sldId id="55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553" r:id="rId59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5" d="100"/>
          <a:sy n="105" d="100"/>
        </p:scale>
        <p:origin x="1840" y="192"/>
      </p:cViewPr>
      <p:guideLst>
        <p:guide orient="horz" pos="217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336"/>
    </p:cViewPr>
  </p:sorterViewPr>
  <p:notesViewPr>
    <p:cSldViewPr snapToGrid="0">
      <p:cViewPr varScale="1">
        <p:scale>
          <a:sx n="58" d="100"/>
          <a:sy n="58" d="100"/>
        </p:scale>
        <p:origin x="-124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56A3D64-98DA-554D-B1CC-15D7093B3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175" y="8710613"/>
            <a:ext cx="7572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312" tIns="44450" rIns="87312" bIns="44450">
            <a:spAutoFit/>
          </a:bodyPr>
          <a:lstStyle>
            <a:lvl1pPr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E9AB4B95-3EFD-0D44-97F3-0C337F4EF2AF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F323393-41DB-9F4E-AD12-3A468D72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175" y="8710613"/>
            <a:ext cx="7572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312" tIns="44450" rIns="87312" bIns="44450">
            <a:spAutoFit/>
          </a:bodyPr>
          <a:lstStyle>
            <a:lvl1pPr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6836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68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2D763ADA-B80A-8248-B731-D486C6D070C3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BA25477-DE71-3C46-A41B-C702B57634F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265CC72-2998-9A49-AA98-D95763C173A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8CAF4473-C902-9049-AEE8-1DF08B14B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1CB0FFD-DF7E-1442-8279-CE0AF72B0B49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445AAC5-2E8B-764E-B4D0-4CBE890474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BFC7BB5-FB2C-6D40-A015-ED191C84C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Netgear ~ 3K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Procurve – 4.5K</a:t>
            </a:r>
          </a:p>
        </p:txBody>
      </p:sp>
    </p:spTree>
    <p:extLst>
      <p:ext uri="{BB962C8B-B14F-4D97-AF65-F5344CB8AC3E}">
        <p14:creationId xmlns:p14="http://schemas.microsoft.com/office/powerpoint/2010/main" val="289357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D4346EC6-C770-6D40-9189-D1E985B5D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D51348-6749-E54D-B407-0BD954D01258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DC5E8C9E-FE3E-FD43-B5E6-104C0B48C4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07F9EA2-BB87-5A45-8907-F5737D356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 this talk, I shall next explain the problems with current middlebox deployment mechanisms.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 shall then describe how our solution, the policy-aware switching layer simplifies middlebox deployment and achieves the properties I mentioned earlier.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 shall briefly discuss related work, and our prototype implementation and evaluation of the policy-aware switching layer.</a:t>
            </a:r>
          </a:p>
        </p:txBody>
      </p:sp>
    </p:spTree>
    <p:extLst>
      <p:ext uri="{BB962C8B-B14F-4D97-AF65-F5344CB8AC3E}">
        <p14:creationId xmlns:p14="http://schemas.microsoft.com/office/powerpoint/2010/main" val="29345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3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EAC59F5-591F-294D-A50A-0E0FAED72178}"/>
              </a:ext>
            </a:extLst>
          </p:cNvPr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D4250B-2874-D842-B731-97203F82D129}"/>
              </a:ext>
            </a:extLst>
          </p:cNvPr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CB9CD6C-F4FE-7A46-9A3E-6B23C25B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7" name="Footer Placeholder 19">
            <a:extLst>
              <a:ext uri="{FF2B5EF4-FFF2-40B4-BE49-F238E27FC236}">
                <a16:creationId xmlns:a16="http://schemas.microsoft.com/office/drawing/2014/main" id="{95C09CE6-7938-C643-AB51-3179B5D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3FA7AEBD-AD39-7041-8305-9D395631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57DCA5-6C39-4340-9AFD-FC3066CFE4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11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BE93-BBFA-BB4B-97DF-CB05932F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230B3-1E7A-A14F-84F7-1F8FD370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50AFA-5225-594D-A2A7-BFA429E1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1F334-AEFE-4244-87C9-934B697E9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35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7E0C-CBCE-F846-8F8C-DA05E0B8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3C9A8-28C3-4D4D-BA34-2C4037AE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F00E3-D00B-B543-8218-80E36AB0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E2B0E6D-E3CD-2E41-8127-C0DE5E095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560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515210"/>
            <a:ext cx="77724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4C4C4C"/>
                </a:solidFill>
                <a:latin typeface="Century Schoolbook"/>
                <a:cs typeface="Century Schoolbook"/>
              </a:defRPr>
            </a:lvl1pPr>
          </a:lstStyle>
          <a:p>
            <a:pPr marL="96936">
              <a:lnSpc>
                <a:spcPts val="1169"/>
              </a:lnSpc>
            </a:pPr>
            <a:fld id="{81D60167-4931-47E6-BA6A-407CBD079E47}" type="slidenum">
              <a:rPr lang="en-US" smtClean="0"/>
              <a:pPr marL="96936">
                <a:lnSpc>
                  <a:spcPts val="1169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8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8DF2-E92C-7C4B-9C32-146C0FCA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0439-D4E9-E148-A8A2-5F73B086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58520-BB68-4843-B4EC-8CF92C1C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092964-53E2-DA49-BCE0-7EDDBB63C0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04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EEC221-D407-5048-A486-D4A878EBDB6F}"/>
              </a:ext>
            </a:extLst>
          </p:cNvPr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EEC41-0E28-9949-ACC6-A5C871F848B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FB7E99-4C8F-4840-B969-12F2DDB7534D}"/>
              </a:ext>
            </a:extLst>
          </p:cNvPr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A986C7-741D-294F-BF0F-451C96463E92}"/>
              </a:ext>
            </a:extLst>
          </p:cNvPr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C3C4EB-EE8D-2343-96BA-8BD433FE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4D7AB4E-642E-0E46-BE76-8507DFE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0E3E61F-D10A-7246-9D96-32D3141B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24C62C-E595-F840-8376-36E331F094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63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039E-04BA-9241-9B2D-79A22004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8B723-90BB-7744-8A1F-CB908F27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8AC45-1F5B-C541-BD87-661AE082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4A3A91-5E8C-C647-B6F4-BA271BBD6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55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99D03-F7A6-3C4C-820C-FC7CD7A4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6F340-7AA1-1348-B405-19336F04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5A904-8A97-8C49-8EEC-BF24A65F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B4E81-406E-DC42-B218-9F86DC6F27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0544D-FC07-7B42-BE6E-EE7E1E59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EDFC3-737F-F74A-81AD-0954229B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4BD00-E89D-364A-9A6B-5C38AFA4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D3E924-788D-DF4E-B2AB-E2F6F3AC60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47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88BCC0-AB70-FD4D-B035-6925735A802D}"/>
              </a:ext>
            </a:extLst>
          </p:cNvPr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57359-DA7F-864A-9CD4-94CC7642C8EA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06922ADC-63B7-6441-ADDE-1B8A396E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950B9D0-F758-3A46-94D1-BDAF1393C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E422573-6B6D-C447-B4F3-328BCAAA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776B95-C266-B24E-BB5A-9AF281120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16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56F2-EA74-FD4A-A287-249AA06F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A8C6E-7880-264E-A3AF-71F6A790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EA9B9-B353-9442-8606-E229D05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CE4A72-6C7A-C148-BFF1-146EE057E0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41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60D290-E829-964C-BF6E-EA2FF3AA5106}"/>
              </a:ext>
            </a:extLst>
          </p:cNvPr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lvl1pPr indent="-28257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0"/>
              <a:buNone/>
              <a:defRPr/>
            </a:pPr>
            <a:endParaRPr lang="en-US" sz="3200">
              <a:latin typeface="Gill Sans MT" charset="0"/>
            </a:endParaRP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1AEDFD1A-B502-9A4B-8C6F-BC23F50D3998}"/>
              </a:ext>
            </a:extLst>
          </p:cNvPr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Process 15">
            <a:extLst>
              <a:ext uri="{FF2B5EF4-FFF2-40B4-BE49-F238E27FC236}">
                <a16:creationId xmlns:a16="http://schemas.microsoft.com/office/drawing/2014/main" id="{466DB66B-B842-D84B-B9EE-10824EB665CE}"/>
              </a:ext>
            </a:extLst>
          </p:cNvPr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62E136CF-DA1A-AC4D-A19D-EA1DF863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9/28/11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2ADBCF5-CBAC-6543-B704-D72D0AFE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144ECAC-1357-C54C-AE1C-18CDE70E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0CF575-0ACD-354F-8F45-8277A915AF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37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>
            <a:extLst>
              <a:ext uri="{FF2B5EF4-FFF2-40B4-BE49-F238E27FC236}">
                <a16:creationId xmlns:a16="http://schemas.microsoft.com/office/drawing/2014/main" id="{2782365F-9C3E-D44A-8AEF-31A098DF1C65}"/>
              </a:ext>
            </a:extLst>
          </p:cNvPr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027" name="Oval 7">
            <a:extLst>
              <a:ext uri="{FF2B5EF4-FFF2-40B4-BE49-F238E27FC236}">
                <a16:creationId xmlns:a16="http://schemas.microsoft.com/office/drawing/2014/main" id="{5728EBC9-D0EA-A043-BAD2-8B29B725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0E041BB-AA1D-5042-B46C-065C6B6FBF27}"/>
              </a:ext>
            </a:extLst>
          </p:cNvPr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Gill Sans M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913CD-3D23-F546-BDCB-7A79C76149B0}"/>
              </a:ext>
            </a:extLst>
          </p:cNvPr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55E61BFE-4EF2-F141-BEEE-C6318643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Text Placeholder 8">
            <a:extLst>
              <a:ext uri="{FF2B5EF4-FFF2-40B4-BE49-F238E27FC236}">
                <a16:creationId xmlns:a16="http://schemas.microsoft.com/office/drawing/2014/main" id="{7DA84AF3-C8F2-284A-B5BD-B71B60B782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266D6C2-AE51-7B41-A2C8-A7A48B102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B5A788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9/28/11</a:t>
            </a:r>
            <a:endParaRPr lang="en-US">
              <a:solidFill>
                <a:srgbClr val="AAA393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BD0883-700E-F041-939C-D02C81EC2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AAA393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D9987A4-CF5F-1C4D-850B-FA3588329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76EC9F31-DC54-7442-96C5-2030B98B1332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AAA393"/>
              </a:solidFill>
            </a:endParaRPr>
          </a:p>
        </p:txBody>
      </p:sp>
      <p:sp>
        <p:nvSpPr>
          <p:cNvPr id="1037" name="Rectangle 14">
            <a:extLst>
              <a:ext uri="{FF2B5EF4-FFF2-40B4-BE49-F238E27FC236}">
                <a16:creationId xmlns:a16="http://schemas.microsoft.com/office/drawing/2014/main" id="{22E6188C-F938-E746-8742-F25A2A7E3385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pitchFamily="34" charset="-128"/>
        </a:defRPr>
      </a:lvl9pPr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2" charset="2"/>
        <a:buChar char="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2" charset="2"/>
        <a:buChar char="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2" charset="2"/>
        <a:buChar char="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2" charset="2"/>
        <a:buChar char="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jpg"/><Relationship Id="rId7" Type="http://schemas.openxmlformats.org/officeDocument/2006/relationships/image" Target="../media/image3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0.jpg"/><Relationship Id="rId7" Type="http://schemas.openxmlformats.org/officeDocument/2006/relationships/image" Target="../media/image3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4.jpg"/><Relationship Id="rId4" Type="http://schemas.openxmlformats.org/officeDocument/2006/relationships/image" Target="../media/image40.jpg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8.jpg"/><Relationship Id="rId4" Type="http://schemas.openxmlformats.org/officeDocument/2006/relationships/image" Target="../media/image40.jp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0.jpg"/><Relationship Id="rId4" Type="http://schemas.openxmlformats.org/officeDocument/2006/relationships/image" Target="../media/image40.jpg"/><Relationship Id="rId9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0.jpg"/><Relationship Id="rId4" Type="http://schemas.openxmlformats.org/officeDocument/2006/relationships/image" Target="../media/image40.jpg"/><Relationship Id="rId9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9.png"/><Relationship Id="rId7" Type="http://schemas.openxmlformats.org/officeDocument/2006/relationships/image" Target="../media/image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2.jpg"/><Relationship Id="rId4" Type="http://schemas.openxmlformats.org/officeDocument/2006/relationships/image" Target="../media/image40.jpg"/><Relationship Id="rId9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10" Type="http://schemas.openxmlformats.org/officeDocument/2006/relationships/image" Target="../media/image85.png"/><Relationship Id="rId4" Type="http://schemas.openxmlformats.org/officeDocument/2006/relationships/image" Target="../media/image88.jpg"/><Relationship Id="rId9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6.jpg"/><Relationship Id="rId7" Type="http://schemas.openxmlformats.org/officeDocument/2006/relationships/image" Target="../media/image108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9.png"/><Relationship Id="rId4" Type="http://schemas.openxmlformats.org/officeDocument/2006/relationships/image" Target="../media/image7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www.cisco.com/c/dam/en/us/td/i/100001-200000/140001-150000/143001-144000/143340.ps/_jcr_content/renditions/143340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898770"/>
            <a:ext cx="7543800" cy="1323439"/>
          </a:xfrm>
        </p:spPr>
        <p:txBody>
          <a:bodyPr/>
          <a:lstStyle/>
          <a:p>
            <a:pPr algn="ctr"/>
            <a:r>
              <a:rPr lang="en-US" dirty="0"/>
              <a:t>Switch-Centric Data Center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12314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0268C426-C1CE-AE4F-A853-4807F6545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6483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Need for Layer-2 In DC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F80E5411-F374-0D42-A660-EC9B0D187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512" y="1750806"/>
            <a:ext cx="7340974" cy="108627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Certain monitoring apps require server with same role to be on the same VLAN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Using same IP on dual homed servers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Allowing growth of server farms.</a:t>
            </a:r>
          </a:p>
        </p:txBody>
      </p:sp>
    </p:spTree>
    <p:extLst>
      <p:ext uri="{BB962C8B-B14F-4D97-AF65-F5344CB8AC3E}">
        <p14:creationId xmlns:p14="http://schemas.microsoft.com/office/powerpoint/2010/main" val="166080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E7823552-5130-1547-8ED4-98AFA8284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Forwarding &amp; Routing: Review of Layer 2 &amp; Layer 3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9866D72F-66CF-7042-AB1B-3C3F69A98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4137" y="1797872"/>
            <a:ext cx="8061512" cy="1765189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Layer 2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One spanning tree for entire network</a:t>
            </a:r>
          </a:p>
          <a:p>
            <a:pPr lvl="2" eaLnBrk="1" hangingPunct="1"/>
            <a:r>
              <a:rPr lang="en-US" altLang="en-US" dirty="0">
                <a:ea typeface="ＭＳ Ｐゴシック" panose="020B0600070205080204" pitchFamily="34" charset="-128"/>
              </a:rPr>
              <a:t>Prevents looping</a:t>
            </a:r>
          </a:p>
          <a:p>
            <a:pPr lvl="2" eaLnBrk="1" hangingPunct="1"/>
            <a:r>
              <a:rPr lang="en-US" altLang="en-US" dirty="0">
                <a:ea typeface="ＭＳ Ｐゴシック" panose="020B0600070205080204" pitchFamily="34" charset="-128"/>
              </a:rPr>
              <a:t>Ignores alternate paths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Layer 3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Internet routing design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Shortest path routing between source and destination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Best-effort delivery</a:t>
            </a:r>
          </a:p>
        </p:txBody>
      </p:sp>
    </p:spTree>
    <p:extLst>
      <p:ext uri="{BB962C8B-B14F-4D97-AF65-F5344CB8AC3E}">
        <p14:creationId xmlns:p14="http://schemas.microsoft.com/office/powerpoint/2010/main" val="1008621899"/>
      </p:ext>
    </p:extLst>
  </p:cSld>
  <p:clrMapOvr>
    <a:masterClrMapping/>
  </p:clrMapOvr>
  <p:transition advTm="19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102099" y="486212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Switch-centric Solution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160" y="1189974"/>
            <a:ext cx="7986456" cy="5393706"/>
          </a:xfrm>
        </p:spPr>
        <p:txBody>
          <a:bodyPr/>
          <a:lstStyle/>
          <a:p>
            <a:pPr marL="302575" indent="-302575" eaLnBrk="1" hangingPunct="1">
              <a:buFont typeface="Arial"/>
              <a:buChar char="•"/>
            </a:pPr>
            <a:r>
              <a:rPr lang="en-US" sz="2800" i="1" u="sng" dirty="0">
                <a:latin typeface="Arial" charset="0"/>
              </a:rPr>
              <a:t>Switch-centric</a:t>
            </a:r>
            <a:r>
              <a:rPr lang="en-US" sz="2800" dirty="0">
                <a:latin typeface="Arial" charset="0"/>
              </a:rPr>
              <a:t> solution scheme</a:t>
            </a:r>
          </a:p>
          <a:p>
            <a:pPr marL="706008" lvl="1" indent="-302575">
              <a:buFont typeface="Arial"/>
              <a:buChar char="•"/>
            </a:pPr>
            <a:r>
              <a:rPr lang="en-US" sz="2400" dirty="0">
                <a:latin typeface="Arial" charset="0"/>
              </a:rPr>
              <a:t>Innovations are at the switch that interconnects servers</a:t>
            </a:r>
          </a:p>
          <a:p>
            <a:pPr marL="952070" lvl="2" indent="-302575">
              <a:buFont typeface="Arial"/>
              <a:buChar char="•"/>
            </a:pPr>
            <a:r>
              <a:rPr lang="en-US" sz="2000" dirty="0">
                <a:latin typeface="Arial" charset="0"/>
              </a:rPr>
              <a:t>Modifying the switch design and operations</a:t>
            </a:r>
          </a:p>
          <a:p>
            <a:pPr marL="706008" lvl="1" indent="-302575">
              <a:buFont typeface="Arial"/>
              <a:buChar char="•"/>
            </a:pPr>
            <a:r>
              <a:rPr lang="en-US" sz="2400" dirty="0">
                <a:latin typeface="Arial" charset="0"/>
              </a:rPr>
              <a:t>Servers remain unchanged</a:t>
            </a:r>
          </a:p>
          <a:p>
            <a:pPr marL="706008" lvl="1" indent="-302575"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302575" indent="-302575" eaLnBrk="1" hangingPunct="1">
              <a:buFont typeface="Arial"/>
              <a:buChar char="•"/>
            </a:pPr>
            <a:r>
              <a:rPr lang="en-US" sz="2800" dirty="0">
                <a:latin typeface="Arial" charset="0"/>
              </a:rPr>
              <a:t>How to scale? </a:t>
            </a:r>
            <a:r>
              <a:rPr lang="en-US" sz="2800" i="1" u="sng" dirty="0">
                <a:latin typeface="Arial" charset="0"/>
              </a:rPr>
              <a:t>Scale out</a:t>
            </a:r>
          </a:p>
          <a:p>
            <a:pPr marL="577213" lvl="1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Expand horizontally to scale to large # of servers</a:t>
            </a:r>
          </a:p>
          <a:p>
            <a:pPr marL="577213" lvl="1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Do not increase depths in the hierarchy </a:t>
            </a:r>
          </a:p>
          <a:p>
            <a:pPr marL="302575" indent="-302575" eaLnBrk="1" hangingPunct="1">
              <a:buFont typeface="Arial"/>
              <a:buChar char="•"/>
            </a:pPr>
            <a:r>
              <a:rPr lang="en-US" sz="2800" dirty="0">
                <a:latin typeface="Arial" charset="0"/>
              </a:rPr>
              <a:t>Examples:</a:t>
            </a:r>
          </a:p>
          <a:p>
            <a:pPr marL="577213" lvl="1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Fat tree</a:t>
            </a:r>
          </a:p>
          <a:p>
            <a:pPr marL="577213" lvl="1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Portland</a:t>
            </a:r>
          </a:p>
        </p:txBody>
      </p:sp>
    </p:spTree>
    <p:extLst>
      <p:ext uri="{BB962C8B-B14F-4D97-AF65-F5344CB8AC3E}">
        <p14:creationId xmlns:p14="http://schemas.microsoft.com/office/powerpoint/2010/main" val="250340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102099" y="486212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FAT Tree based Solution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160" y="1189974"/>
            <a:ext cx="7986456" cy="5393706"/>
          </a:xfrm>
        </p:spPr>
        <p:txBody>
          <a:bodyPr/>
          <a:lstStyle/>
          <a:p>
            <a:pPr marL="302575" indent="-302575" eaLnBrk="1" hangingPunct="1">
              <a:buFont typeface="Arial"/>
              <a:buChar char="•"/>
            </a:pPr>
            <a:r>
              <a:rPr lang="en-US" sz="2800" dirty="0">
                <a:latin typeface="Arial" charset="0"/>
              </a:rPr>
              <a:t>An example of switch-centric design</a:t>
            </a:r>
          </a:p>
          <a:p>
            <a:pPr marL="706008" lvl="1" indent="-302575">
              <a:buFont typeface="Arial"/>
              <a:buChar char="•"/>
            </a:pPr>
            <a:r>
              <a:rPr lang="en-US" sz="2400" dirty="0">
                <a:latin typeface="Arial" charset="0"/>
              </a:rPr>
              <a:t>Servers remain unchanged</a:t>
            </a:r>
          </a:p>
          <a:p>
            <a:pPr marL="706008" lvl="1" indent="-302575"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302575" indent="-302575" eaLnBrk="1" hangingPunct="1">
              <a:buFont typeface="Arial"/>
              <a:buChar char="•"/>
            </a:pPr>
            <a:r>
              <a:rPr lang="en-US" sz="2800" dirty="0">
                <a:latin typeface="Arial" charset="0"/>
              </a:rPr>
              <a:t>Connect servers using a Fat-Tree topology </a:t>
            </a:r>
          </a:p>
          <a:p>
            <a:pPr marL="706008" lvl="1" indent="-302575">
              <a:buFont typeface="Arial"/>
              <a:buChar char="•"/>
            </a:pPr>
            <a:r>
              <a:rPr lang="en-US" sz="2400" dirty="0">
                <a:latin typeface="Arial" charset="0"/>
              </a:rPr>
              <a:t>Infrastructure consist of cheap devices</a:t>
            </a:r>
          </a:p>
          <a:p>
            <a:pPr marL="1109442" lvl="2" indent="-302575">
              <a:buFont typeface="Arial"/>
              <a:buChar char="•"/>
            </a:pPr>
            <a:r>
              <a:rPr lang="en-US" sz="2000" dirty="0">
                <a:latin typeface="Arial" charset="0"/>
              </a:rPr>
              <a:t>Layer-2 switch is comparably cheaper than Layer-3 routers</a:t>
            </a:r>
          </a:p>
          <a:p>
            <a:pPr marL="1109442" lvl="2" indent="-302575">
              <a:buFont typeface="Arial"/>
              <a:buChar char="•"/>
            </a:pPr>
            <a:r>
              <a:rPr lang="en-US" sz="2000" dirty="0">
                <a:latin typeface="Arial" charset="0"/>
              </a:rPr>
              <a:t>Each port supports same speed as servers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All devices can transmit at line speed if packets are properly distributed along existing paths</a:t>
            </a:r>
          </a:p>
        </p:txBody>
      </p:sp>
    </p:spTree>
    <p:extLst>
      <p:ext uri="{BB962C8B-B14F-4D97-AF65-F5344CB8AC3E}">
        <p14:creationId xmlns:p14="http://schemas.microsoft.com/office/powerpoint/2010/main" val="1806348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/>
          <p:cNvSpPr>
            <a:spLocks noGrp="1" noChangeArrowheads="1"/>
          </p:cNvSpPr>
          <p:nvPr>
            <p:ph type="title"/>
          </p:nvPr>
        </p:nvSpPr>
        <p:spPr>
          <a:xfrm>
            <a:off x="1028947" y="403412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Fat-Tree Topology</a:t>
            </a:r>
          </a:p>
        </p:txBody>
      </p:sp>
      <p:pic>
        <p:nvPicPr>
          <p:cNvPr id="276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096" y="1143000"/>
            <a:ext cx="7987553" cy="5486400"/>
          </a:xfrm>
        </p:spPr>
      </p:pic>
      <p:cxnSp>
        <p:nvCxnSpPr>
          <p:cNvPr id="27651" name="Straight Arrow Connector 4"/>
          <p:cNvCxnSpPr>
            <a:cxnSpLocks noChangeShapeType="1"/>
          </p:cNvCxnSpPr>
          <p:nvPr/>
        </p:nvCxnSpPr>
        <p:spPr bwMode="auto">
          <a:xfrm flipV="1">
            <a:off x="1705535" y="1981200"/>
            <a:ext cx="1405218" cy="1828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2" name="Straight Arrow Connector 6"/>
          <p:cNvCxnSpPr>
            <a:cxnSpLocks noChangeShapeType="1"/>
          </p:cNvCxnSpPr>
          <p:nvPr/>
        </p:nvCxnSpPr>
        <p:spPr bwMode="auto">
          <a:xfrm>
            <a:off x="3332629" y="2209800"/>
            <a:ext cx="1848971" cy="1828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3" name="Straight Arrow Connector 9"/>
          <p:cNvCxnSpPr>
            <a:cxnSpLocks noChangeShapeType="1"/>
          </p:cNvCxnSpPr>
          <p:nvPr/>
        </p:nvCxnSpPr>
        <p:spPr bwMode="auto">
          <a:xfrm flipH="1" flipV="1">
            <a:off x="1483659" y="3962400"/>
            <a:ext cx="665629" cy="1066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4" name="Straight Arrow Connector 12"/>
          <p:cNvCxnSpPr>
            <a:cxnSpLocks noChangeShapeType="1"/>
          </p:cNvCxnSpPr>
          <p:nvPr/>
        </p:nvCxnSpPr>
        <p:spPr bwMode="auto">
          <a:xfrm flipV="1">
            <a:off x="2075329" y="5029200"/>
            <a:ext cx="73959" cy="8382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5" name="Straight Arrow Connector 14"/>
          <p:cNvCxnSpPr>
            <a:cxnSpLocks noChangeShapeType="1"/>
          </p:cNvCxnSpPr>
          <p:nvPr/>
        </p:nvCxnSpPr>
        <p:spPr bwMode="auto">
          <a:xfrm>
            <a:off x="5107641" y="4114800"/>
            <a:ext cx="0" cy="9144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6" name="Straight Arrow Connector 16"/>
          <p:cNvCxnSpPr>
            <a:cxnSpLocks noChangeShapeType="1"/>
          </p:cNvCxnSpPr>
          <p:nvPr/>
        </p:nvCxnSpPr>
        <p:spPr bwMode="auto">
          <a:xfrm>
            <a:off x="5107641" y="5029200"/>
            <a:ext cx="221876" cy="685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3961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251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Problems with a vanilla Fat-tree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512" y="1750806"/>
            <a:ext cx="7340974" cy="81470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Layer-3 routing will only use one of the existing equal-cost paths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Packet re-ordering occurs if layer 3 blindly takes advantage of path diversity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Packets from the same data session may traverse different paths (with different core/aggregation switches)</a:t>
            </a:r>
          </a:p>
        </p:txBody>
      </p:sp>
    </p:spTree>
    <p:extLst>
      <p:ext uri="{BB962C8B-B14F-4D97-AF65-F5344CB8AC3E}">
        <p14:creationId xmlns:p14="http://schemas.microsoft.com/office/powerpoint/2010/main" val="31309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331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FAT-tree Modified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4392" y="1702038"/>
            <a:ext cx="8071800" cy="3491754"/>
          </a:xfrm>
        </p:spPr>
        <p:txBody>
          <a:bodyPr/>
          <a:lstStyle/>
          <a:p>
            <a:pPr marL="302575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Enforce special addressing scheme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sz="2000" dirty="0">
                <a:latin typeface="Arial" charset="0"/>
              </a:rPr>
              <a:t>Allows servers attached to the same switch to route only through the switch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sz="2000" dirty="0">
                <a:latin typeface="Arial" charset="0"/>
              </a:rPr>
              <a:t>Allows intra-pod traffic to stay within pod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sz="2000" dirty="0">
                <a:latin typeface="Arial" charset="0"/>
              </a:rPr>
              <a:t>10 (unused).</a:t>
            </a:r>
            <a:r>
              <a:rPr lang="en-US" sz="2000" dirty="0" err="1">
                <a:latin typeface="Arial" charset="0"/>
              </a:rPr>
              <a:t>PodNumber.switchnumber.Endserver</a:t>
            </a:r>
            <a:endParaRPr lang="en-US" sz="2000" dirty="0">
              <a:latin typeface="Arial" charset="0"/>
            </a:endParaRPr>
          </a:p>
          <a:p>
            <a:pPr marL="302575" indent="-302575" eaLnBrk="1" hangingPunct="1"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marL="302575" indent="-302575" eaLnBrk="1" hangingPunct="1">
              <a:buFont typeface="Arial"/>
              <a:buChar char="•"/>
            </a:pPr>
            <a:r>
              <a:rPr lang="en-US" sz="2400" dirty="0">
                <a:latin typeface="Arial" charset="0"/>
              </a:rPr>
              <a:t>Use two-level look-ups to distribute traffic and maintain packet ordering.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382" y="4724400"/>
            <a:ext cx="3845859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9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>
            <a:spLocks noGrp="1" noChangeArrowheads="1"/>
          </p:cNvSpPr>
          <p:nvPr>
            <p:ph type="title"/>
          </p:nvPr>
        </p:nvSpPr>
        <p:spPr>
          <a:xfrm>
            <a:off x="955795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2 Level Look-ups</a:t>
            </a:r>
          </a:p>
        </p:txBody>
      </p:sp>
      <p:sp>
        <p:nvSpPr>
          <p:cNvPr id="30722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901512" y="1750806"/>
            <a:ext cx="8376600" cy="3186953"/>
          </a:xfrm>
        </p:spPr>
        <p:txBody>
          <a:bodyPr/>
          <a:lstStyle/>
          <a:p>
            <a:pPr marL="302575" indent="-302575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First level is prefix lookup	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Used to route down the topology to servers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Highest 3 bytes (prefix /24)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marL="302575" indent="-302575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Second level is a suffix lookup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Lowest 1 byes (suffix /8)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Used to route up towards core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Diffuses and spreads out traffic</a:t>
            </a:r>
          </a:p>
          <a:p>
            <a:pPr marL="655579" lvl="1" indent="-252146" eaLnBrk="1" hangingPunct="1">
              <a:buFont typeface="Arial"/>
              <a:buChar char="•"/>
            </a:pPr>
            <a:r>
              <a:rPr lang="en-US" dirty="0">
                <a:latin typeface="Arial" charset="0"/>
              </a:rPr>
              <a:t>Maintains packet ordering by using the same ports for the same end servers</a:t>
            </a:r>
          </a:p>
        </p:txBody>
      </p:sp>
    </p:spTree>
    <p:extLst>
      <p:ext uri="{BB962C8B-B14F-4D97-AF65-F5344CB8AC3E}">
        <p14:creationId xmlns:p14="http://schemas.microsoft.com/office/powerpoint/2010/main" val="144786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992371" y="766628"/>
            <a:ext cx="7549402" cy="4345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Summary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901512" y="1750806"/>
            <a:ext cx="8083992" cy="4808490"/>
          </a:xfrm>
        </p:spPr>
        <p:txBody>
          <a:bodyPr/>
          <a:lstStyle/>
          <a:p>
            <a:pPr marL="302575" indent="-302575">
              <a:buFont typeface="Arial"/>
              <a:buChar char="•"/>
            </a:pPr>
            <a:r>
              <a:rPr lang="en-US" dirty="0">
                <a:latin typeface="Arial" charset="0"/>
              </a:rPr>
              <a:t>Scaling is a main challenge for data center networking</a:t>
            </a:r>
          </a:p>
          <a:p>
            <a:pPr marL="706008" lvl="1" indent="-302575">
              <a:buFont typeface="Arial"/>
              <a:buChar char="•"/>
            </a:pPr>
            <a:r>
              <a:rPr lang="en-US" dirty="0">
                <a:latin typeface="Arial" charset="0"/>
              </a:rPr>
              <a:t>Traditional design cannot scale while ensuring fault tolerance, load balancing</a:t>
            </a:r>
          </a:p>
          <a:p>
            <a:pPr marL="302575" indent="-302575"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302575" indent="-302575">
              <a:buFont typeface="Arial"/>
              <a:buChar char="•"/>
            </a:pPr>
            <a:r>
              <a:rPr lang="en-US" dirty="0">
                <a:latin typeface="Arial" charset="0"/>
              </a:rPr>
              <a:t>New design approach: </a:t>
            </a:r>
            <a:r>
              <a:rPr lang="en-US" i="1" dirty="0">
                <a:latin typeface="Arial" charset="0"/>
              </a:rPr>
              <a:t>scale out</a:t>
            </a:r>
            <a:r>
              <a:rPr lang="en-US" dirty="0">
                <a:latin typeface="Arial" charset="0"/>
              </a:rPr>
              <a:t> rather than </a:t>
            </a:r>
            <a:r>
              <a:rPr lang="en-US" i="1" dirty="0">
                <a:latin typeface="Arial" charset="0"/>
              </a:rPr>
              <a:t>scale up</a:t>
            </a:r>
          </a:p>
          <a:p>
            <a:pPr marL="302575" indent="-302575"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302575" indent="-302575">
              <a:buFont typeface="Arial"/>
              <a:buChar char="•"/>
            </a:pPr>
            <a:r>
              <a:rPr lang="en-US" dirty="0" err="1">
                <a:latin typeface="Arial" charset="0"/>
              </a:rPr>
              <a:t>FatTree</a:t>
            </a:r>
            <a:r>
              <a:rPr lang="en-US" dirty="0">
                <a:latin typeface="Arial" charset="0"/>
              </a:rPr>
              <a:t>: switch-based scale-out solution</a:t>
            </a:r>
          </a:p>
        </p:txBody>
      </p:sp>
    </p:spTree>
    <p:extLst>
      <p:ext uri="{BB962C8B-B14F-4D97-AF65-F5344CB8AC3E}">
        <p14:creationId xmlns:p14="http://schemas.microsoft.com/office/powerpoint/2010/main" val="195906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 err="1"/>
              <a:t>PortLand</a:t>
            </a:r>
            <a:r>
              <a:rPr spc="-4" dirty="0"/>
              <a:t> </a:t>
            </a:r>
            <a:r>
              <a:rPr lang="en-US" spc="-4" dirty="0"/>
              <a:t>(Sigcomm’09)</a:t>
            </a:r>
            <a:endParaRPr spc="-4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>
              <a:lnSpc>
                <a:spcPts val="1169"/>
              </a:lnSpc>
            </a:pPr>
            <a:fld id="{81D60167-4931-47E6-BA6A-407CBD079E47}" type="slidenum">
              <a:rPr dirty="0"/>
              <a:pPr marL="96936">
                <a:lnSpc>
                  <a:spcPts val="1169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91186" y="1450131"/>
            <a:ext cx="6841751" cy="518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lnSpc>
                <a:spcPts val="2294"/>
              </a:lnSpc>
              <a:buChar char="•"/>
              <a:tabLst>
                <a:tab pos="313221" algn="l"/>
                <a:tab pos="313781" algn="l"/>
              </a:tabLst>
            </a:pPr>
            <a:r>
              <a:rPr lang="en-US" sz="2118" spc="-4" dirty="0">
                <a:latin typeface="Arial"/>
                <a:cs typeface="Arial"/>
              </a:rPr>
              <a:t>Core idea: adapt Layer-3 solutions (addressing and routing) to Layer-2</a:t>
            </a:r>
          </a:p>
          <a:p>
            <a:pPr marL="313781" marR="4483" indent="-302575">
              <a:lnSpc>
                <a:spcPts val="2294"/>
              </a:lnSpc>
              <a:buChar char="•"/>
              <a:tabLst>
                <a:tab pos="313221" algn="l"/>
                <a:tab pos="313781" algn="l"/>
              </a:tabLst>
            </a:pPr>
            <a:endParaRPr lang="en-US" sz="2118" spc="-4" dirty="0">
              <a:latin typeface="Arial"/>
              <a:cs typeface="Arial"/>
            </a:endParaRPr>
          </a:p>
          <a:p>
            <a:pPr marL="313781" marR="4483" indent="-302575">
              <a:lnSpc>
                <a:spcPts val="2294"/>
              </a:lnSpc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PortLand is a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single logical layer</a:t>
            </a:r>
            <a:r>
              <a:rPr lang="en-US" sz="2118" spc="-4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2 data center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network 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fabric </a:t>
            </a:r>
            <a:r>
              <a:rPr sz="2118" spc="-4" dirty="0">
                <a:latin typeface="Arial"/>
                <a:cs typeface="Arial"/>
              </a:rPr>
              <a:t>that scales to millions of</a:t>
            </a:r>
            <a:r>
              <a:rPr sz="2118" spc="-9" dirty="0">
                <a:latin typeface="Arial"/>
                <a:cs typeface="Arial"/>
              </a:rPr>
              <a:t> endpoints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Font typeface="Arial"/>
              <a:buChar char="•"/>
            </a:pPr>
            <a:endParaRPr sz="2912" dirty="0">
              <a:latin typeface="Times New Roman"/>
              <a:cs typeface="Times New Roman"/>
            </a:endParaRPr>
          </a:p>
          <a:p>
            <a:pPr marL="313781" marR="317143" indent="-302575">
              <a:lnSpc>
                <a:spcPts val="2224"/>
              </a:lnSpc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PortLand internally separates </a:t>
            </a:r>
            <a:r>
              <a:rPr sz="2118" dirty="0">
                <a:solidFill>
                  <a:srgbClr val="FF2900"/>
                </a:solidFill>
                <a:latin typeface="Arial"/>
                <a:cs typeface="Arial"/>
              </a:rPr>
              <a:t>host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identity </a:t>
            </a:r>
            <a:r>
              <a:rPr sz="2118" dirty="0">
                <a:latin typeface="Arial"/>
                <a:cs typeface="Arial"/>
              </a:rPr>
              <a:t>from </a:t>
            </a:r>
            <a:r>
              <a:rPr sz="2118" dirty="0">
                <a:solidFill>
                  <a:srgbClr val="FF2900"/>
                </a:solidFill>
                <a:latin typeface="Arial"/>
                <a:cs typeface="Arial"/>
              </a:rPr>
              <a:t>host 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location</a:t>
            </a:r>
            <a:endParaRPr sz="2118" dirty="0">
              <a:latin typeface="Arial"/>
              <a:cs typeface="Arial"/>
            </a:endParaRPr>
          </a:p>
          <a:p>
            <a:pPr marL="672389" lvl="1" indent="-257749">
              <a:spcBef>
                <a:spcPts val="238"/>
              </a:spcBef>
              <a:buChar char="–"/>
              <a:tabLst>
                <a:tab pos="667346" algn="l"/>
              </a:tabLst>
            </a:pPr>
            <a:r>
              <a:rPr lang="en-US" sz="2118" spc="-4" dirty="0">
                <a:latin typeface="Arial"/>
                <a:cs typeface="Arial"/>
              </a:rPr>
              <a:t>Note IP address plays the dual roles of host ID (for TCP connection) and host location (for routing)</a:t>
            </a:r>
          </a:p>
          <a:p>
            <a:pPr marL="672389" lvl="1" indent="-257749">
              <a:spcBef>
                <a:spcPts val="238"/>
              </a:spcBef>
              <a:buChar char="–"/>
              <a:tabLst>
                <a:tab pos="667346" algn="l"/>
              </a:tabLst>
            </a:pPr>
            <a:r>
              <a:rPr sz="2118" spc="-4" dirty="0">
                <a:latin typeface="Arial"/>
                <a:cs typeface="Arial"/>
              </a:rPr>
              <a:t>Uses </a:t>
            </a:r>
            <a:r>
              <a:rPr sz="2118" dirty="0">
                <a:solidFill>
                  <a:srgbClr val="FF2900"/>
                </a:solidFill>
                <a:latin typeface="Arial"/>
                <a:cs typeface="Arial"/>
              </a:rPr>
              <a:t>IP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address </a:t>
            </a:r>
            <a:r>
              <a:rPr sz="2118" spc="-4" dirty="0">
                <a:latin typeface="Arial"/>
                <a:cs typeface="Arial"/>
              </a:rPr>
              <a:t>as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host</a:t>
            </a:r>
            <a:r>
              <a:rPr sz="2118" spc="9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identifier</a:t>
            </a:r>
            <a:endParaRPr sz="2118" dirty="0">
              <a:latin typeface="Arial"/>
              <a:cs typeface="Arial"/>
            </a:endParaRPr>
          </a:p>
          <a:p>
            <a:pPr marL="672389" marR="727861" lvl="1" indent="-257749">
              <a:lnSpc>
                <a:spcPts val="2224"/>
              </a:lnSpc>
              <a:spcBef>
                <a:spcPts val="618"/>
              </a:spcBef>
              <a:buChar char="–"/>
              <a:tabLst>
                <a:tab pos="667346" algn="l"/>
              </a:tabLst>
            </a:pPr>
            <a:r>
              <a:rPr sz="2118" dirty="0">
                <a:latin typeface="Arial"/>
                <a:cs typeface="Arial"/>
              </a:rPr>
              <a:t>Introduces </a:t>
            </a:r>
            <a:r>
              <a:rPr sz="2118" spc="-4" dirty="0">
                <a:latin typeface="Arial"/>
                <a:cs typeface="Arial"/>
              </a:rPr>
              <a:t>“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Pseudo MAC</a:t>
            </a:r>
            <a:r>
              <a:rPr sz="2118" spc="-4" dirty="0">
                <a:latin typeface="Arial"/>
                <a:cs typeface="Arial"/>
              </a:rPr>
              <a:t>” </a:t>
            </a:r>
            <a:r>
              <a:rPr sz="2118" dirty="0">
                <a:solidFill>
                  <a:srgbClr val="FF2900"/>
                </a:solidFill>
                <a:latin typeface="Arial"/>
                <a:cs typeface="Arial"/>
              </a:rPr>
              <a:t>(PMAC) </a:t>
            </a:r>
            <a:r>
              <a:rPr sz="2118" spc="-9" dirty="0">
                <a:latin typeface="Arial"/>
                <a:cs typeface="Arial"/>
              </a:rPr>
              <a:t>addresses  </a:t>
            </a:r>
            <a:r>
              <a:rPr sz="2118" spc="-4" dirty="0">
                <a:latin typeface="Arial"/>
                <a:cs typeface="Arial"/>
              </a:rPr>
              <a:t>internally to encode endpoint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location</a:t>
            </a:r>
            <a:endParaRPr sz="2118" dirty="0">
              <a:latin typeface="Arial"/>
              <a:cs typeface="Arial"/>
            </a:endParaRPr>
          </a:p>
          <a:p>
            <a:pPr lvl="1">
              <a:spcBef>
                <a:spcPts val="31"/>
              </a:spcBef>
              <a:buFont typeface="Arial"/>
              <a:buChar char="–"/>
            </a:pPr>
            <a:endParaRPr sz="2868" dirty="0">
              <a:latin typeface="Times New Roman"/>
              <a:cs typeface="Times New Roman"/>
            </a:endParaRPr>
          </a:p>
          <a:p>
            <a:pPr marL="313781" marR="513257" indent="-302575">
              <a:lnSpc>
                <a:spcPts val="2312"/>
              </a:lnSpc>
              <a:buChar char="•"/>
              <a:tabLst>
                <a:tab pos="313781" algn="l"/>
                <a:tab pos="314342" algn="l"/>
              </a:tabLst>
            </a:pPr>
            <a:r>
              <a:rPr sz="2118" spc="-4" dirty="0">
                <a:latin typeface="Arial"/>
                <a:cs typeface="Arial"/>
              </a:rPr>
              <a:t>PortLand runs on commodity switch hardware </a:t>
            </a:r>
            <a:r>
              <a:rPr sz="2118" spc="-9" dirty="0">
                <a:latin typeface="Arial"/>
                <a:cs typeface="Arial"/>
              </a:rPr>
              <a:t>with 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unmodified</a:t>
            </a:r>
            <a:r>
              <a:rPr sz="2118" spc="-88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hosts</a:t>
            </a:r>
            <a:r>
              <a:rPr lang="en-US" sz="2118" spc="-4" dirty="0">
                <a:solidFill>
                  <a:srgbClr val="FF2900"/>
                </a:solidFill>
                <a:latin typeface="Arial"/>
                <a:cs typeface="Arial"/>
              </a:rPr>
              <a:t>/servers</a:t>
            </a:r>
            <a:endParaRPr sz="211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34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459F-E6AC-FA44-A746-CA4D2C2B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251" y="766628"/>
            <a:ext cx="7549402" cy="543135"/>
          </a:xfrm>
        </p:spPr>
        <p:txBody>
          <a:bodyPr>
            <a:normAutofit fontScale="90000"/>
          </a:bodyPr>
          <a:lstStyle/>
          <a:p>
            <a:r>
              <a:rPr lang="en-US" sz="3530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D4C4D-CA34-F940-8071-4B80BD1CF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1512" y="1750807"/>
            <a:ext cx="7340974" cy="2797146"/>
          </a:xfrm>
        </p:spPr>
        <p:txBody>
          <a:bodyPr/>
          <a:lstStyle/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2824" dirty="0"/>
              <a:t>Data center network basics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2824" dirty="0"/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2824" dirty="0"/>
              <a:t>Switch-centric design approach to </a:t>
            </a:r>
            <a:r>
              <a:rPr lang="en-US" sz="2824" i="1" dirty="0"/>
              <a:t>scalable</a:t>
            </a:r>
            <a:r>
              <a:rPr lang="en-US" sz="2824" dirty="0"/>
              <a:t> data center networking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endParaRPr lang="en-US" sz="2647" dirty="0"/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2647" dirty="0"/>
              <a:t>Fat-tree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2647" dirty="0"/>
              <a:t>Portland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9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Goals For Data Center Network</a:t>
            </a:r>
            <a:r>
              <a:rPr spc="-53" dirty="0"/>
              <a:t> </a:t>
            </a:r>
            <a:r>
              <a:rPr spc="-4" dirty="0"/>
              <a:t>Fabrics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>
              <a:lnSpc>
                <a:spcPts val="1169"/>
              </a:lnSpc>
            </a:pPr>
            <a:fld id="{81D60167-4931-47E6-BA6A-407CBD079E47}" type="slidenum">
              <a:rPr dirty="0"/>
              <a:pPr marL="96936">
                <a:lnSpc>
                  <a:spcPts val="1169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5240" y="1976269"/>
            <a:ext cx="6633882" cy="270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Easy configuration and management – </a:t>
            </a:r>
            <a:r>
              <a:rPr sz="2118" spc="-4" dirty="0">
                <a:solidFill>
                  <a:srgbClr val="0085CC"/>
                </a:solidFill>
                <a:latin typeface="Arial"/>
                <a:cs typeface="Arial"/>
              </a:rPr>
              <a:t>Plug and</a:t>
            </a:r>
            <a:r>
              <a:rPr sz="2118" spc="-13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85CC"/>
                </a:solidFill>
                <a:latin typeface="Arial"/>
                <a:cs typeface="Arial"/>
              </a:rPr>
              <a:t>play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4"/>
              </a:spcBef>
              <a:buFont typeface="Arial"/>
              <a:buChar char="•"/>
            </a:pPr>
            <a:endParaRPr sz="3044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Fault tolerance, routing and addressing –</a:t>
            </a:r>
            <a:r>
              <a:rPr sz="2118" spc="9" dirty="0"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85CC"/>
                </a:solidFill>
                <a:latin typeface="Arial"/>
                <a:cs typeface="Arial"/>
              </a:rPr>
              <a:t>Scalability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4"/>
              </a:spcBef>
              <a:buFont typeface="Arial"/>
              <a:buChar char="•"/>
            </a:pPr>
            <a:endParaRPr sz="3044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Commodity switch hardware – </a:t>
            </a:r>
            <a:r>
              <a:rPr sz="2118" spc="-4" dirty="0">
                <a:solidFill>
                  <a:srgbClr val="0085CC"/>
                </a:solidFill>
                <a:latin typeface="Arial"/>
                <a:cs typeface="Arial"/>
              </a:rPr>
              <a:t>Small switch</a:t>
            </a:r>
            <a:r>
              <a:rPr sz="2118" spc="-44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85CC"/>
                </a:solidFill>
                <a:latin typeface="Arial"/>
                <a:cs typeface="Arial"/>
              </a:rPr>
              <a:t>state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4"/>
              </a:spcBef>
              <a:buFont typeface="Arial"/>
              <a:buChar char="•"/>
            </a:pPr>
            <a:endParaRPr sz="3044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Virtualization support – </a:t>
            </a:r>
            <a:r>
              <a:rPr sz="2118" spc="-4" dirty="0">
                <a:solidFill>
                  <a:srgbClr val="0085CC"/>
                </a:solidFill>
                <a:latin typeface="Arial"/>
                <a:cs typeface="Arial"/>
              </a:rPr>
              <a:t>Seamless VM</a:t>
            </a:r>
            <a:r>
              <a:rPr sz="2118" spc="-13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85CC"/>
                </a:solidFill>
                <a:latin typeface="Arial"/>
                <a:cs typeface="Arial"/>
              </a:rPr>
              <a:t>migration</a:t>
            </a:r>
            <a:endParaRPr sz="211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89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1338609" y="2707520"/>
            <a:ext cx="7059706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3"/>
          <p:cNvSpPr/>
          <p:nvPr/>
        </p:nvSpPr>
        <p:spPr>
          <a:xfrm>
            <a:off x="1338609" y="1900697"/>
            <a:ext cx="7059706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4"/>
          <p:cNvSpPr/>
          <p:nvPr/>
        </p:nvSpPr>
        <p:spPr>
          <a:xfrm>
            <a:off x="1338609" y="6257533"/>
            <a:ext cx="7059706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5"/>
          <p:cNvSpPr txBox="1"/>
          <p:nvPr/>
        </p:nvSpPr>
        <p:spPr>
          <a:xfrm>
            <a:off x="1408087" y="1941038"/>
            <a:ext cx="103150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Technique</a:t>
            </a:r>
            <a:endParaRPr sz="1588">
              <a:latin typeface="Arial"/>
              <a:cs typeface="Arial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2895788" y="1941038"/>
            <a:ext cx="133462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Plug and</a:t>
            </a:r>
            <a:r>
              <a:rPr sz="1588" b="1" spc="-88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play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464031" y="1941038"/>
            <a:ext cx="102029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Scalability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786605" y="1936439"/>
            <a:ext cx="1267385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624" marR="4483" indent="-375977">
              <a:lnSpc>
                <a:spcPct val="101899"/>
              </a:lnSpc>
            </a:pPr>
            <a:r>
              <a:rPr sz="1588" b="1" dirty="0">
                <a:latin typeface="Arial"/>
                <a:cs typeface="Arial"/>
              </a:rPr>
              <a:t>Small</a:t>
            </a:r>
            <a:r>
              <a:rPr sz="1588" b="1" spc="-88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Switch  </a:t>
            </a:r>
            <a:r>
              <a:rPr sz="1588" b="1" spc="-9" dirty="0">
                <a:latin typeface="Arial"/>
                <a:cs typeface="Arial"/>
              </a:rPr>
              <a:t>State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7355026" y="1936438"/>
            <a:ext cx="953060" cy="742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4988" marR="4483" indent="-314342">
              <a:lnSpc>
                <a:spcPct val="101899"/>
              </a:lnSpc>
            </a:pPr>
            <a:r>
              <a:rPr sz="1588" b="1" spc="-9" dirty="0">
                <a:latin typeface="Arial"/>
                <a:cs typeface="Arial"/>
              </a:rPr>
              <a:t>Seamless  </a:t>
            </a:r>
            <a:r>
              <a:rPr sz="1588" b="1" dirty="0">
                <a:latin typeface="Arial"/>
                <a:cs typeface="Arial"/>
              </a:rPr>
              <a:t>VM</a:t>
            </a:r>
            <a:endParaRPr sz="1588" dirty="0">
              <a:latin typeface="Arial"/>
              <a:cs typeface="Arial"/>
            </a:endParaRPr>
          </a:p>
          <a:p>
            <a:pPr marL="22413">
              <a:lnSpc>
                <a:spcPts val="1853"/>
              </a:lnSpc>
            </a:pPr>
            <a:r>
              <a:rPr sz="1588" b="1" dirty="0">
                <a:latin typeface="Arial"/>
                <a:cs typeface="Arial"/>
              </a:rPr>
              <a:t>Migration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408087" y="3184084"/>
            <a:ext cx="796178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latin typeface="Arial"/>
                <a:cs typeface="Arial"/>
              </a:rPr>
              <a:t>Layer</a:t>
            </a:r>
            <a:r>
              <a:rPr sz="1588" b="1" spc="-79" dirty="0">
                <a:latin typeface="Arial"/>
                <a:cs typeface="Arial"/>
              </a:rPr>
              <a:t> </a:t>
            </a:r>
            <a:r>
              <a:rPr sz="1588" b="1" spc="-9" dirty="0">
                <a:latin typeface="Arial"/>
                <a:cs typeface="Arial"/>
              </a:rPr>
              <a:t>2: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408087" y="3661338"/>
            <a:ext cx="1053913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899"/>
              </a:lnSpc>
            </a:pPr>
            <a:r>
              <a:rPr sz="1588" b="1" dirty="0">
                <a:latin typeface="Arial"/>
                <a:cs typeface="Arial"/>
              </a:rPr>
              <a:t>Flat </a:t>
            </a:r>
            <a:r>
              <a:rPr sz="1588" b="1" spc="-4" dirty="0">
                <a:latin typeface="Arial"/>
                <a:cs typeface="Arial"/>
              </a:rPr>
              <a:t>MAC  </a:t>
            </a:r>
            <a:r>
              <a:rPr sz="1588" b="1" spc="-9" dirty="0">
                <a:latin typeface="Arial"/>
                <a:cs typeface="Arial"/>
              </a:rPr>
              <a:t>Addresses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505623" y="5093207"/>
            <a:ext cx="796178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latin typeface="Arial"/>
                <a:cs typeface="Arial"/>
              </a:rPr>
              <a:t>Layer</a:t>
            </a:r>
            <a:r>
              <a:rPr sz="1588" b="1" spc="-79" dirty="0">
                <a:latin typeface="Arial"/>
                <a:cs typeface="Arial"/>
              </a:rPr>
              <a:t> </a:t>
            </a:r>
            <a:r>
              <a:rPr sz="1588" b="1" spc="-9" dirty="0">
                <a:latin typeface="Arial"/>
                <a:cs typeface="Arial"/>
              </a:rPr>
              <a:t>3:</a:t>
            </a:r>
            <a:endParaRPr sz="1588">
              <a:latin typeface="Arial"/>
              <a:cs typeface="Arial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1471467" y="5536962"/>
            <a:ext cx="1319717" cy="27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IP</a:t>
            </a:r>
            <a:r>
              <a:rPr lang="en-US" sz="1765" dirty="0">
                <a:latin typeface="Arial"/>
                <a:cs typeface="Arial"/>
              </a:rPr>
              <a:t> </a:t>
            </a:r>
            <a:r>
              <a:rPr sz="1588" b="1" spc="-9" dirty="0">
                <a:latin typeface="Arial"/>
                <a:cs typeface="Arial"/>
              </a:rPr>
              <a:t>Addresses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766612" y="5047129"/>
            <a:ext cx="415177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</a:t>
            </a:r>
            <a:endParaRPr sz="5294">
              <a:latin typeface="Arial"/>
              <a:cs typeface="Arial"/>
            </a:endParaRPr>
          </a:p>
        </p:txBody>
      </p:sp>
      <p:sp>
        <p:nvSpPr>
          <p:cNvPr id="16" name="object 15"/>
          <p:cNvSpPr txBox="1">
            <a:spLocks noGrp="1"/>
          </p:cNvSpPr>
          <p:nvPr>
            <p:ph type="title"/>
          </p:nvPr>
        </p:nvSpPr>
        <p:spPr>
          <a:xfrm>
            <a:off x="1001179" y="175856"/>
            <a:ext cx="7549402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Layer 2 versus Layer 3 Data Center</a:t>
            </a:r>
            <a:r>
              <a:rPr spc="-40" dirty="0"/>
              <a:t> </a:t>
            </a:r>
            <a:r>
              <a:rPr spc="-4" dirty="0"/>
              <a:t>Fabrics</a:t>
            </a:r>
          </a:p>
        </p:txBody>
      </p:sp>
      <p:sp>
        <p:nvSpPr>
          <p:cNvPr id="17" name="object 16"/>
          <p:cNvSpPr txBox="1"/>
          <p:nvPr/>
        </p:nvSpPr>
        <p:spPr>
          <a:xfrm>
            <a:off x="3363289" y="3119180"/>
            <a:ext cx="1658471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422663" algn="l"/>
              </a:tabLst>
            </a:pPr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	</a:t>
            </a:r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>
              <a:latin typeface="Arial"/>
              <a:cs typeface="Arial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254407" y="3096790"/>
            <a:ext cx="246529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>
              <a:latin typeface="Arial"/>
              <a:cs typeface="Arial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430524" y="4953000"/>
            <a:ext cx="246529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>
              <a:latin typeface="Arial"/>
              <a:cs typeface="Arial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254406" y="5020235"/>
            <a:ext cx="415177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</a:t>
            </a:r>
            <a:endParaRPr sz="5294">
              <a:latin typeface="Arial"/>
              <a:cs typeface="Arial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7599112" y="3186415"/>
            <a:ext cx="415177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</a:t>
            </a:r>
            <a:endParaRPr sz="5294">
              <a:latin typeface="Arial"/>
              <a:cs typeface="Arial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666348" y="4953000"/>
            <a:ext cx="246529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>
              <a:latin typeface="Arial"/>
              <a:cs typeface="Arial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1276754" y="4590097"/>
            <a:ext cx="7126941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87" y="0"/>
                </a:lnTo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</p:spTree>
    <p:extLst>
      <p:ext uri="{BB962C8B-B14F-4D97-AF65-F5344CB8AC3E}">
        <p14:creationId xmlns:p14="http://schemas.microsoft.com/office/powerpoint/2010/main" val="203604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8337" y="2622176"/>
            <a:ext cx="7059706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448337" y="1815353"/>
            <a:ext cx="7059706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09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 txBox="1"/>
          <p:nvPr/>
        </p:nvSpPr>
        <p:spPr>
          <a:xfrm>
            <a:off x="1517815" y="1855694"/>
            <a:ext cx="103150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Technique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5516" y="1855694"/>
            <a:ext cx="133462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Plug and</a:t>
            </a:r>
            <a:r>
              <a:rPr sz="1588" b="1" spc="-88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play</a:t>
            </a:r>
            <a:endParaRPr sz="158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3759" y="1855694"/>
            <a:ext cx="102029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Scalability</a:t>
            </a:r>
            <a:endParaRPr sz="158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6333" y="1851095"/>
            <a:ext cx="1267385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624" marR="4483" indent="-375977">
              <a:lnSpc>
                <a:spcPct val="101899"/>
              </a:lnSpc>
            </a:pPr>
            <a:r>
              <a:rPr sz="1588" b="1" dirty="0">
                <a:latin typeface="Arial"/>
                <a:cs typeface="Arial"/>
              </a:rPr>
              <a:t>Small</a:t>
            </a:r>
            <a:r>
              <a:rPr sz="1588" b="1" spc="-88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Switch  </a:t>
            </a:r>
            <a:r>
              <a:rPr sz="1588" b="1" spc="-9" dirty="0">
                <a:latin typeface="Arial"/>
                <a:cs typeface="Arial"/>
              </a:rPr>
              <a:t>State</a:t>
            </a:r>
            <a:endParaRPr sz="158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9826" y="1851094"/>
            <a:ext cx="953060" cy="742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4988" marR="4483" indent="-314342">
              <a:lnSpc>
                <a:spcPct val="101899"/>
              </a:lnSpc>
            </a:pPr>
            <a:r>
              <a:rPr sz="1588" b="1" spc="-9" dirty="0">
                <a:latin typeface="Arial"/>
                <a:cs typeface="Arial"/>
              </a:rPr>
              <a:t>Seamless  </a:t>
            </a:r>
            <a:r>
              <a:rPr sz="1588" b="1" dirty="0">
                <a:latin typeface="Arial"/>
                <a:cs typeface="Arial"/>
              </a:rPr>
              <a:t>VM</a:t>
            </a:r>
            <a:endParaRPr sz="1588" dirty="0">
              <a:latin typeface="Arial"/>
              <a:cs typeface="Arial"/>
            </a:endParaRPr>
          </a:p>
          <a:p>
            <a:pPr marL="22413">
              <a:lnSpc>
                <a:spcPts val="1853"/>
              </a:lnSpc>
            </a:pPr>
            <a:r>
              <a:rPr sz="1588" b="1" dirty="0">
                <a:latin typeface="Arial"/>
                <a:cs typeface="Arial"/>
              </a:rPr>
              <a:t>Migration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7815" y="3025588"/>
            <a:ext cx="796178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latin typeface="Arial"/>
                <a:cs typeface="Arial"/>
              </a:rPr>
              <a:t>Layer</a:t>
            </a:r>
            <a:r>
              <a:rPr sz="1588" b="1" spc="-79" dirty="0">
                <a:latin typeface="Arial"/>
                <a:cs typeface="Arial"/>
              </a:rPr>
              <a:t> </a:t>
            </a:r>
            <a:r>
              <a:rPr sz="1588" b="1" spc="-9" dirty="0">
                <a:latin typeface="Arial"/>
                <a:cs typeface="Arial"/>
              </a:rPr>
              <a:t>2: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7814" y="3507441"/>
            <a:ext cx="89647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Flat</a:t>
            </a:r>
            <a:r>
              <a:rPr sz="1588" b="1" spc="-79" dirty="0">
                <a:latin typeface="Arial"/>
                <a:cs typeface="Arial"/>
              </a:rPr>
              <a:t> </a:t>
            </a:r>
            <a:r>
              <a:rPr sz="1588" b="1" spc="-4" dirty="0">
                <a:latin typeface="Arial"/>
                <a:cs typeface="Arial"/>
              </a:rPr>
              <a:t>MAC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7815" y="3753970"/>
            <a:ext cx="1053913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9" dirty="0">
                <a:latin typeface="Arial"/>
                <a:cs typeface="Arial"/>
              </a:rPr>
              <a:t>Addresses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7815" y="4800599"/>
            <a:ext cx="796178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latin typeface="Arial"/>
                <a:cs typeface="Arial"/>
              </a:rPr>
              <a:t>Layer</a:t>
            </a:r>
            <a:r>
              <a:rPr sz="1588" b="1" spc="-79" dirty="0">
                <a:latin typeface="Arial"/>
                <a:cs typeface="Arial"/>
              </a:rPr>
              <a:t> </a:t>
            </a:r>
            <a:r>
              <a:rPr sz="1588" b="1" spc="-9" dirty="0">
                <a:latin typeface="Arial"/>
                <a:cs typeface="Arial"/>
              </a:rPr>
              <a:t>3:</a:t>
            </a:r>
            <a:endParaRPr sz="158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5622" y="5282452"/>
            <a:ext cx="1053914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IP</a:t>
            </a:r>
            <a:r>
              <a:rPr lang="en-US" sz="1588" b="1" dirty="0">
                <a:latin typeface="Arial"/>
                <a:cs typeface="Arial"/>
              </a:rPr>
              <a:t> address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Layer 2 versus Layer 3 Data Center</a:t>
            </a:r>
            <a:r>
              <a:rPr spc="-40" dirty="0"/>
              <a:t> </a:t>
            </a:r>
            <a:r>
              <a:rPr spc="-4" dirty="0"/>
              <a:t>Fabrics</a:t>
            </a:r>
          </a:p>
        </p:txBody>
      </p:sp>
      <p:sp>
        <p:nvSpPr>
          <p:cNvPr id="15" name="object 15"/>
          <p:cNvSpPr/>
          <p:nvPr/>
        </p:nvSpPr>
        <p:spPr>
          <a:xfrm>
            <a:off x="2534019" y="3265204"/>
            <a:ext cx="1917079" cy="1105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2493265" y="5109882"/>
            <a:ext cx="1970856" cy="918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 txBox="1"/>
          <p:nvPr/>
        </p:nvSpPr>
        <p:spPr>
          <a:xfrm>
            <a:off x="4768159" y="3603812"/>
            <a:ext cx="709893" cy="21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412" spc="-9" dirty="0">
                <a:solidFill>
                  <a:srgbClr val="0085CC"/>
                </a:solidFill>
                <a:latin typeface="Arial"/>
                <a:cs typeface="Arial"/>
              </a:rPr>
              <a:t>Flooding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07259" y="3089618"/>
            <a:ext cx="1479176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07259" y="4446269"/>
            <a:ext cx="1479176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 txBox="1"/>
          <p:nvPr/>
        </p:nvSpPr>
        <p:spPr>
          <a:xfrm>
            <a:off x="5976736" y="3136683"/>
            <a:ext cx="61128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147"/>
              </a:lnSpc>
            </a:pPr>
            <a:r>
              <a:rPr sz="971" b="1" spc="-4" dirty="0">
                <a:latin typeface="Arial"/>
                <a:cs typeface="Arial"/>
              </a:rPr>
              <a:t>Host</a:t>
            </a:r>
            <a:r>
              <a:rPr sz="971" b="1" spc="-75" dirty="0">
                <a:latin typeface="Arial"/>
                <a:cs typeface="Arial"/>
              </a:rPr>
              <a:t> </a:t>
            </a:r>
            <a:r>
              <a:rPr sz="971" b="1" spc="-4" dirty="0">
                <a:latin typeface="Arial"/>
                <a:cs typeface="Arial"/>
              </a:rPr>
              <a:t>MAC  Address</a:t>
            </a:r>
            <a:endParaRPr sz="971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5254" y="3136683"/>
            <a:ext cx="26894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147"/>
              </a:lnSpc>
            </a:pPr>
            <a:r>
              <a:rPr sz="971" b="1" dirty="0">
                <a:latin typeface="Arial"/>
                <a:cs typeface="Arial"/>
              </a:rPr>
              <a:t>Out  Port</a:t>
            </a:r>
            <a:endParaRPr sz="971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2452" y="3462617"/>
            <a:ext cx="1490382" cy="193530"/>
          </a:xfrm>
          <a:prstGeom prst="rect">
            <a:avLst/>
          </a:prstGeom>
        </p:spPr>
        <p:txBody>
          <a:bodyPr vert="horz" wrap="square" lIns="0" tIns="43703" rIns="0" bIns="0" rtlCol="0">
            <a:spAutoFit/>
          </a:bodyPr>
          <a:lstStyle/>
          <a:p>
            <a:pPr marL="85169">
              <a:spcBef>
                <a:spcPts val="344"/>
              </a:spcBef>
              <a:tabLst>
                <a:tab pos="1093752" algn="l"/>
              </a:tabLst>
            </a:pPr>
            <a:r>
              <a:rPr sz="971" spc="-4" dirty="0">
                <a:latin typeface="Arial"/>
                <a:cs typeface="Arial"/>
              </a:rPr>
              <a:t>9a:57:10:ab:6e	1</a:t>
            </a:r>
            <a:endParaRPr sz="971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76736" y="3767944"/>
            <a:ext cx="1099857" cy="1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019229" algn="l"/>
              </a:tabLst>
            </a:pPr>
            <a:r>
              <a:rPr sz="971" spc="-4" dirty="0">
                <a:latin typeface="Arial"/>
                <a:cs typeface="Arial"/>
              </a:rPr>
              <a:t>62:25:11:bd:2</a:t>
            </a:r>
            <a:r>
              <a:rPr sz="971" dirty="0">
                <a:latin typeface="Arial"/>
                <a:cs typeface="Arial"/>
              </a:rPr>
              <a:t>d	</a:t>
            </a:r>
            <a:r>
              <a:rPr sz="971" spc="-4" dirty="0">
                <a:latin typeface="Arial"/>
                <a:cs typeface="Arial"/>
              </a:rPr>
              <a:t>3</a:t>
            </a:r>
            <a:endParaRPr sz="971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02452" y="3978089"/>
            <a:ext cx="1490382" cy="200885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85169">
              <a:spcBef>
                <a:spcPts val="401"/>
              </a:spcBef>
              <a:tabLst>
                <a:tab pos="1093752" algn="l"/>
              </a:tabLst>
            </a:pPr>
            <a:r>
              <a:rPr sz="971" dirty="0">
                <a:latin typeface="Arial"/>
                <a:cs typeface="Arial"/>
              </a:rPr>
              <a:t>ff:30:2a:c9:f3	</a:t>
            </a:r>
            <a:r>
              <a:rPr sz="971" spc="-4" dirty="0">
                <a:latin typeface="Arial"/>
                <a:cs typeface="Arial"/>
              </a:rPr>
              <a:t>0</a:t>
            </a:r>
            <a:endParaRPr sz="971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6736" y="4258011"/>
            <a:ext cx="1154766" cy="1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019790" algn="l"/>
              </a:tabLst>
            </a:pPr>
            <a:r>
              <a:rPr sz="971" dirty="0">
                <a:latin typeface="Arial"/>
                <a:cs typeface="Arial"/>
              </a:rPr>
              <a:t>….	…</a:t>
            </a:r>
            <a:endParaRPr sz="971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8318" y="3022383"/>
            <a:ext cx="201706" cy="1479176"/>
          </a:xfrm>
          <a:custGeom>
            <a:avLst/>
            <a:gdLst/>
            <a:ahLst/>
            <a:cxnLst/>
            <a:rect l="l" t="t" r="r" b="b"/>
            <a:pathLst>
              <a:path w="228600" h="1676400">
                <a:moveTo>
                  <a:pt x="0" y="1562100"/>
                </a:moveTo>
                <a:lnTo>
                  <a:pt x="114300" y="1676400"/>
                </a:lnTo>
                <a:lnTo>
                  <a:pt x="228600" y="1562100"/>
                </a:lnTo>
                <a:lnTo>
                  <a:pt x="171450" y="1562100"/>
                </a:lnTo>
                <a:lnTo>
                  <a:pt x="171450" y="57149"/>
                </a:lnTo>
                <a:lnTo>
                  <a:pt x="114299" y="0"/>
                </a:lnTo>
                <a:lnTo>
                  <a:pt x="57149" y="57149"/>
                </a:lnTo>
                <a:lnTo>
                  <a:pt x="57150" y="1562100"/>
                </a:lnTo>
                <a:lnTo>
                  <a:pt x="0" y="1562100"/>
                </a:lnTo>
                <a:close/>
              </a:path>
              <a:path w="228600" h="1676400">
                <a:moveTo>
                  <a:pt x="171450" y="57149"/>
                </a:moveTo>
                <a:lnTo>
                  <a:pt x="171450" y="114299"/>
                </a:lnTo>
                <a:lnTo>
                  <a:pt x="228600" y="114299"/>
                </a:lnTo>
                <a:lnTo>
                  <a:pt x="171450" y="57149"/>
                </a:lnTo>
                <a:close/>
              </a:path>
              <a:path w="228600" h="1676400">
                <a:moveTo>
                  <a:pt x="0" y="114300"/>
                </a:moveTo>
                <a:lnTo>
                  <a:pt x="57150" y="114300"/>
                </a:lnTo>
                <a:lnTo>
                  <a:pt x="57149" y="57149"/>
                </a:lnTo>
                <a:lnTo>
                  <a:pt x="0" y="114300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901657" y="3460533"/>
            <a:ext cx="1491177" cy="271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02453" y="3978088"/>
            <a:ext cx="1490381" cy="246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91246" y="5524500"/>
            <a:ext cx="1277471" cy="235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 txBox="1"/>
          <p:nvPr/>
        </p:nvSpPr>
        <p:spPr>
          <a:xfrm>
            <a:off x="5960723" y="5201760"/>
            <a:ext cx="51603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147"/>
              </a:lnSpc>
            </a:pPr>
            <a:r>
              <a:rPr sz="971" b="1" dirty="0">
                <a:latin typeface="Arial"/>
                <a:cs typeface="Arial"/>
              </a:rPr>
              <a:t>Host IP  </a:t>
            </a:r>
            <a:r>
              <a:rPr sz="971" b="1" spc="-4" dirty="0">
                <a:latin typeface="Arial"/>
                <a:cs typeface="Arial"/>
              </a:rPr>
              <a:t>Address</a:t>
            </a:r>
            <a:endParaRPr sz="971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80993" y="5201760"/>
            <a:ext cx="268941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147"/>
              </a:lnSpc>
            </a:pPr>
            <a:r>
              <a:rPr sz="971" b="1" dirty="0">
                <a:latin typeface="Arial"/>
                <a:cs typeface="Arial"/>
              </a:rPr>
              <a:t>Out  </a:t>
            </a:r>
            <a:r>
              <a:rPr sz="971" b="1" spc="-4" dirty="0">
                <a:latin typeface="Arial"/>
                <a:cs typeface="Arial"/>
              </a:rPr>
              <a:t>Port</a:t>
            </a:r>
            <a:endParaRPr sz="971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22305" y="5154694"/>
            <a:ext cx="201706" cy="874059"/>
          </a:xfrm>
          <a:custGeom>
            <a:avLst/>
            <a:gdLst/>
            <a:ahLst/>
            <a:cxnLst/>
            <a:rect l="l" t="t" r="r" b="b"/>
            <a:pathLst>
              <a:path w="228600" h="990600">
                <a:moveTo>
                  <a:pt x="0" y="876300"/>
                </a:moveTo>
                <a:lnTo>
                  <a:pt x="114300" y="990600"/>
                </a:lnTo>
                <a:lnTo>
                  <a:pt x="228600" y="876300"/>
                </a:lnTo>
                <a:lnTo>
                  <a:pt x="171450" y="876300"/>
                </a:lnTo>
                <a:lnTo>
                  <a:pt x="171450" y="57149"/>
                </a:lnTo>
                <a:lnTo>
                  <a:pt x="114299" y="0"/>
                </a:lnTo>
                <a:lnTo>
                  <a:pt x="57149" y="57149"/>
                </a:lnTo>
                <a:lnTo>
                  <a:pt x="57150" y="876300"/>
                </a:lnTo>
                <a:lnTo>
                  <a:pt x="0" y="876300"/>
                </a:lnTo>
                <a:close/>
              </a:path>
              <a:path w="228600" h="990600">
                <a:moveTo>
                  <a:pt x="171450" y="57149"/>
                </a:moveTo>
                <a:lnTo>
                  <a:pt x="171450" y="114299"/>
                </a:lnTo>
                <a:lnTo>
                  <a:pt x="228600" y="114299"/>
                </a:lnTo>
                <a:lnTo>
                  <a:pt x="171450" y="57149"/>
                </a:lnTo>
                <a:close/>
              </a:path>
              <a:path w="228600" h="990600">
                <a:moveTo>
                  <a:pt x="0" y="114300"/>
                </a:moveTo>
                <a:lnTo>
                  <a:pt x="57150" y="114300"/>
                </a:lnTo>
                <a:lnTo>
                  <a:pt x="57149" y="57149"/>
                </a:lnTo>
                <a:lnTo>
                  <a:pt x="0" y="114300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 txBox="1"/>
          <p:nvPr/>
        </p:nvSpPr>
        <p:spPr>
          <a:xfrm>
            <a:off x="3241369" y="2460812"/>
            <a:ext cx="2137231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422663" algn="l"/>
              </a:tabLst>
            </a:pPr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	</a:t>
            </a:r>
            <a:r>
              <a:rPr lang="en-US" sz="5294" b="1" dirty="0">
                <a:solidFill>
                  <a:srgbClr val="00A500"/>
                </a:solidFill>
                <a:latin typeface="Arial"/>
                <a:cs typeface="Arial"/>
              </a:rPr>
              <a:t>  </a:t>
            </a:r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16104" y="2528047"/>
            <a:ext cx="415177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</a:t>
            </a:r>
            <a:endParaRPr sz="5294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64135" y="2438422"/>
            <a:ext cx="246529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80040" y="4410635"/>
            <a:ext cx="1299882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494766" algn="l"/>
                <a:tab pos="1288185" algn="l"/>
              </a:tabLst>
            </a:pPr>
            <a:r>
              <a:rPr sz="5294" b="1" u="heavy" dirty="0">
                <a:solidFill>
                  <a:srgbClr val="00A500"/>
                </a:solidFill>
                <a:latin typeface="Arial"/>
                <a:cs typeface="Arial"/>
              </a:rPr>
              <a:t> 	+	</a:t>
            </a:r>
            <a:endParaRPr sz="5294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20796" y="4343400"/>
            <a:ext cx="5183011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4246696" algn="l"/>
              </a:tabLst>
            </a:pPr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	</a:t>
            </a:r>
            <a:r>
              <a:rPr lang="en-US" sz="5294" b="1" dirty="0">
                <a:solidFill>
                  <a:srgbClr val="FF2900"/>
                </a:solidFill>
                <a:latin typeface="Arial"/>
                <a:cs typeface="Arial"/>
              </a:rPr>
              <a:t>  </a:t>
            </a:r>
            <a:r>
              <a:rPr sz="5294" b="1" dirty="0">
                <a:solidFill>
                  <a:srgbClr val="FF2900"/>
                </a:solidFill>
                <a:latin typeface="Arial"/>
                <a:cs typeface="Arial"/>
              </a:rPr>
              <a:t>-</a:t>
            </a:r>
            <a:endParaRPr sz="5294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86482" y="4504753"/>
            <a:ext cx="7126941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87" y="0"/>
                </a:lnTo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 txBox="1"/>
          <p:nvPr/>
        </p:nvSpPr>
        <p:spPr>
          <a:xfrm>
            <a:off x="7749461" y="3536576"/>
            <a:ext cx="889747" cy="21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412" spc="-4" dirty="0">
                <a:solidFill>
                  <a:srgbClr val="0085CC"/>
                </a:solidFill>
                <a:latin typeface="Arial"/>
                <a:cs typeface="Arial"/>
              </a:rPr>
              <a:t>No</a:t>
            </a:r>
            <a:r>
              <a:rPr sz="1412" spc="-62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85CC"/>
                </a:solidFill>
                <a:latin typeface="Arial"/>
                <a:cs typeface="Arial"/>
              </a:rPr>
              <a:t>change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15811" y="3749488"/>
            <a:ext cx="391646" cy="21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412" dirty="0">
                <a:solidFill>
                  <a:srgbClr val="0085CC"/>
                </a:solidFill>
                <a:latin typeface="Arial"/>
                <a:cs typeface="Arial"/>
              </a:rPr>
              <a:t>to</a:t>
            </a:r>
            <a:r>
              <a:rPr sz="1412" spc="-88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85CC"/>
                </a:solidFill>
                <a:latin typeface="Arial"/>
                <a:cs typeface="Arial"/>
              </a:rPr>
              <a:t>IP</a:t>
            </a:r>
            <a:endParaRPr sz="1412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53764" y="3962400"/>
            <a:ext cx="709893" cy="21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412" spc="-9" dirty="0">
                <a:solidFill>
                  <a:srgbClr val="0085CC"/>
                </a:solidFill>
                <a:latin typeface="Arial"/>
                <a:cs typeface="Arial"/>
              </a:rPr>
              <a:t>endpoint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68058" y="4412644"/>
            <a:ext cx="4093589" cy="107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75"/>
            <a:r>
              <a:rPr sz="5294" b="1" dirty="0">
                <a:solidFill>
                  <a:srgbClr val="00A500"/>
                </a:solidFill>
                <a:latin typeface="Arial"/>
                <a:cs typeface="Arial"/>
              </a:rPr>
              <a:t>+</a:t>
            </a:r>
            <a:endParaRPr sz="5294" dirty="0">
              <a:latin typeface="Arial"/>
              <a:cs typeface="Arial"/>
            </a:endParaRPr>
          </a:p>
          <a:p>
            <a:pPr marL="11206">
              <a:spcBef>
                <a:spcPts val="317"/>
              </a:spcBef>
              <a:tabLst>
                <a:tab pos="2720373" algn="l"/>
              </a:tabLst>
            </a:pPr>
            <a:r>
              <a:rPr sz="1412" spc="-4" dirty="0">
                <a:solidFill>
                  <a:srgbClr val="0085CC"/>
                </a:solidFill>
                <a:latin typeface="Arial"/>
                <a:cs typeface="Arial"/>
              </a:rPr>
              <a:t>LSR</a:t>
            </a:r>
            <a:r>
              <a:rPr sz="1412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412" spc="-4" dirty="0">
                <a:solidFill>
                  <a:srgbClr val="0085CC"/>
                </a:solidFill>
                <a:latin typeface="Arial"/>
                <a:cs typeface="Arial"/>
              </a:rPr>
              <a:t>–	</a:t>
            </a:r>
            <a:r>
              <a:rPr lang="en-US" sz="1412" spc="-4" dirty="0">
                <a:solidFill>
                  <a:srgbClr val="0085CC"/>
                </a:solidFill>
                <a:latin typeface="Arial"/>
                <a:cs typeface="Arial"/>
              </a:rPr>
              <a:t>   </a:t>
            </a:r>
            <a:r>
              <a:rPr sz="1412" spc="-4" dirty="0">
                <a:solidFill>
                  <a:srgbClr val="0085CC"/>
                </a:solidFill>
                <a:latin typeface="Arial"/>
                <a:cs typeface="Arial"/>
              </a:rPr>
              <a:t>IP</a:t>
            </a:r>
            <a:r>
              <a:rPr sz="1412" spc="-79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85CC"/>
                </a:solidFill>
                <a:latin typeface="Arial"/>
                <a:cs typeface="Arial"/>
              </a:rPr>
              <a:t>endpoint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97238" y="6185647"/>
            <a:ext cx="7126941" cy="448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676">
              <a:lnSpc>
                <a:spcPts val="1606"/>
              </a:lnSpc>
              <a:tabLst>
                <a:tab pos="3285740" algn="l"/>
                <a:tab pos="4574485" algn="l"/>
                <a:tab pos="5394799" algn="l"/>
                <a:tab pos="6137789" algn="l"/>
              </a:tabLst>
            </a:pPr>
            <a:r>
              <a:rPr sz="2382" b="1" spc="-6" baseline="-15432" dirty="0">
                <a:latin typeface="Arial"/>
                <a:cs typeface="Arial"/>
              </a:rPr>
              <a:t>Addresses	</a:t>
            </a:r>
            <a:r>
              <a:rPr sz="1412" dirty="0">
                <a:solidFill>
                  <a:srgbClr val="0085CC"/>
                </a:solidFill>
                <a:latin typeface="Arial"/>
                <a:cs typeface="Arial"/>
              </a:rPr>
              <a:t>Broadcast	</a:t>
            </a:r>
            <a:r>
              <a:rPr sz="1456" baseline="-7575" dirty="0">
                <a:latin typeface="Arial"/>
                <a:cs typeface="Arial"/>
              </a:rPr>
              <a:t>10.2.x.x	</a:t>
            </a:r>
            <a:r>
              <a:rPr sz="1456" spc="-6" baseline="-7575" dirty="0">
                <a:latin typeface="Arial"/>
                <a:cs typeface="Arial"/>
              </a:rPr>
              <a:t>0	</a:t>
            </a:r>
            <a:r>
              <a:rPr sz="1412" spc="-4" dirty="0">
                <a:solidFill>
                  <a:srgbClr val="0085CC"/>
                </a:solidFill>
                <a:latin typeface="Arial"/>
                <a:cs typeface="Arial"/>
              </a:rPr>
              <a:t>can</a:t>
            </a:r>
            <a:r>
              <a:rPr sz="1412" spc="-62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85CC"/>
                </a:solidFill>
                <a:latin typeface="Arial"/>
                <a:cs typeface="Arial"/>
              </a:rPr>
              <a:t>change</a:t>
            </a:r>
            <a:endParaRPr sz="1412">
              <a:latin typeface="Arial"/>
              <a:cs typeface="Arial"/>
            </a:endParaRPr>
          </a:p>
          <a:p>
            <a:pPr marL="3444871">
              <a:spcBef>
                <a:spcPts val="212"/>
              </a:spcBef>
              <a:tabLst>
                <a:tab pos="4574485" algn="l"/>
                <a:tab pos="5463719" algn="r"/>
              </a:tabLst>
            </a:pPr>
            <a:r>
              <a:rPr sz="2118" spc="-6" baseline="10416" dirty="0">
                <a:solidFill>
                  <a:srgbClr val="0085CC"/>
                </a:solidFill>
                <a:latin typeface="Arial"/>
                <a:cs typeface="Arial"/>
              </a:rPr>
              <a:t>based	</a:t>
            </a:r>
            <a:r>
              <a:rPr sz="971" dirty="0">
                <a:latin typeface="Arial"/>
                <a:cs typeface="Arial"/>
              </a:rPr>
              <a:t>10.4.x.x	</a:t>
            </a:r>
            <a:r>
              <a:rPr sz="971" spc="-4" dirty="0">
                <a:latin typeface="Arial"/>
                <a:cs typeface="Arial"/>
              </a:rPr>
              <a:t>1</a:t>
            </a:r>
            <a:endParaRPr sz="971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29481" y="2622165"/>
            <a:ext cx="2218765" cy="1882588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213360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2133600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4479294" y="2622165"/>
            <a:ext cx="1210235" cy="1882588"/>
          </a:xfrm>
          <a:custGeom>
            <a:avLst/>
            <a:gdLst/>
            <a:ahLst/>
            <a:cxnLst/>
            <a:rect l="l" t="t" r="r" b="b"/>
            <a:pathLst>
              <a:path w="1371600" h="2133600">
                <a:moveTo>
                  <a:pt x="0" y="213360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2133599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5487823" y="2622165"/>
            <a:ext cx="2218765" cy="1882588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213360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2133600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303176" y="2622165"/>
            <a:ext cx="1210235" cy="1882588"/>
          </a:xfrm>
          <a:custGeom>
            <a:avLst/>
            <a:gdLst/>
            <a:ahLst/>
            <a:cxnLst/>
            <a:rect l="l" t="t" r="r" b="b"/>
            <a:pathLst>
              <a:path w="1371600" h="2133600">
                <a:moveTo>
                  <a:pt x="0" y="213360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2133600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2519878" y="4437518"/>
            <a:ext cx="2218765" cy="1882588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2133600"/>
                </a:moveTo>
                <a:lnTo>
                  <a:pt x="0" y="0"/>
                </a:lnTo>
                <a:lnTo>
                  <a:pt x="2514599" y="0"/>
                </a:lnTo>
                <a:lnTo>
                  <a:pt x="2514600" y="2133600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4469690" y="4437518"/>
            <a:ext cx="1210235" cy="1882588"/>
          </a:xfrm>
          <a:custGeom>
            <a:avLst/>
            <a:gdLst/>
            <a:ahLst/>
            <a:cxnLst/>
            <a:rect l="l" t="t" r="r" b="b"/>
            <a:pathLst>
              <a:path w="1371600" h="2133600">
                <a:moveTo>
                  <a:pt x="0" y="213360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2133600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5478219" y="4437518"/>
            <a:ext cx="2218765" cy="1882588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2133600"/>
                </a:moveTo>
                <a:lnTo>
                  <a:pt x="0" y="0"/>
                </a:lnTo>
                <a:lnTo>
                  <a:pt x="2514600" y="0"/>
                </a:lnTo>
                <a:lnTo>
                  <a:pt x="2514600" y="2133599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293572" y="4437518"/>
            <a:ext cx="1210235" cy="1882588"/>
          </a:xfrm>
          <a:custGeom>
            <a:avLst/>
            <a:gdLst/>
            <a:ahLst/>
            <a:cxnLst/>
            <a:rect l="l" t="t" r="r" b="b"/>
            <a:pathLst>
              <a:path w="1371600" h="2133600">
                <a:moveTo>
                  <a:pt x="0" y="213360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2133599"/>
                </a:lnTo>
                <a:lnTo>
                  <a:pt x="0" y="2133600"/>
                </a:lnTo>
                <a:close/>
              </a:path>
            </a:pathLst>
          </a:custGeom>
          <a:ln w="508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1397238" y="6185647"/>
            <a:ext cx="7126941" cy="672353"/>
          </a:xfrm>
          <a:custGeom>
            <a:avLst/>
            <a:gdLst/>
            <a:ahLst/>
            <a:cxnLst/>
            <a:rect l="l" t="t" r="r" b="b"/>
            <a:pathLst>
              <a:path w="8077200" h="762000">
                <a:moveTo>
                  <a:pt x="8077200" y="761999"/>
                </a:moveTo>
                <a:lnTo>
                  <a:pt x="8077199" y="0"/>
                </a:lnTo>
                <a:lnTo>
                  <a:pt x="0" y="0"/>
                </a:lnTo>
                <a:lnTo>
                  <a:pt x="0" y="762000"/>
                </a:lnTo>
                <a:lnTo>
                  <a:pt x="8077200" y="761999"/>
                </a:lnTo>
                <a:close/>
              </a:path>
            </a:pathLst>
          </a:custGeom>
          <a:solidFill>
            <a:srgbClr val="D82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1397238" y="6185647"/>
            <a:ext cx="7126941" cy="672353"/>
          </a:xfrm>
          <a:custGeom>
            <a:avLst/>
            <a:gdLst/>
            <a:ahLst/>
            <a:cxnLst/>
            <a:rect l="l" t="t" r="r" b="b"/>
            <a:pathLst>
              <a:path w="8077200" h="762000">
                <a:moveTo>
                  <a:pt x="0" y="762000"/>
                </a:moveTo>
                <a:lnTo>
                  <a:pt x="0" y="0"/>
                </a:lnTo>
                <a:lnTo>
                  <a:pt x="8077187" y="0"/>
                </a:lnTo>
                <a:lnTo>
                  <a:pt x="8077187" y="762000"/>
                </a:lnTo>
                <a:lnTo>
                  <a:pt x="0" y="7620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 txBox="1"/>
          <p:nvPr/>
        </p:nvSpPr>
        <p:spPr>
          <a:xfrm>
            <a:off x="2098626" y="6445624"/>
            <a:ext cx="5727326" cy="27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765" spc="-4" dirty="0">
                <a:solidFill>
                  <a:srgbClr val="FFFFFF"/>
                </a:solidFill>
                <a:latin typeface="Arial"/>
                <a:cs typeface="Arial"/>
              </a:rPr>
              <a:t>Location-based addresses mandate manual</a:t>
            </a:r>
            <a:r>
              <a:rPr sz="1765" spc="-9" dirty="0">
                <a:solidFill>
                  <a:srgbClr val="FFFFFF"/>
                </a:solidFill>
                <a:latin typeface="Arial"/>
                <a:cs typeface="Arial"/>
              </a:rPr>
              <a:t> configuration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>
              <a:lnSpc>
                <a:spcPts val="1169"/>
              </a:lnSpc>
            </a:pPr>
            <a:fld id="{81D60167-4931-47E6-BA6A-407CBD079E47}" type="slidenum">
              <a:rPr dirty="0"/>
              <a:pPr marL="96936">
                <a:lnSpc>
                  <a:spcPts val="1169"/>
                </a:lnSpc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819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49682" y="1903611"/>
            <a:ext cx="7094444" cy="3812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587220" indent="-302575">
              <a:lnSpc>
                <a:spcPct val="79500"/>
              </a:lnSpc>
              <a:buChar char="•"/>
              <a:tabLst>
                <a:tab pos="313221" algn="l"/>
                <a:tab pos="313781" algn="l"/>
              </a:tabLst>
            </a:pPr>
            <a:r>
              <a:rPr sz="1941" spc="-4" dirty="0">
                <a:latin typeface="Arial"/>
                <a:cs typeface="Arial"/>
              </a:rPr>
              <a:t>Commodity switches today have </a:t>
            </a:r>
            <a:r>
              <a:rPr sz="1941" spc="-4" dirty="0">
                <a:solidFill>
                  <a:srgbClr val="FF2900"/>
                </a:solidFill>
                <a:latin typeface="Arial"/>
                <a:cs typeface="Arial"/>
              </a:rPr>
              <a:t>~640 KB </a:t>
            </a:r>
            <a:r>
              <a:rPr sz="1941" spc="-4" dirty="0">
                <a:latin typeface="Arial"/>
                <a:cs typeface="Arial"/>
              </a:rPr>
              <a:t>of low latency,  power hungry, expensive on chip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spc="-4" dirty="0">
                <a:latin typeface="Arial"/>
                <a:cs typeface="Arial"/>
              </a:rPr>
              <a:t>memory</a:t>
            </a:r>
            <a:endParaRPr sz="1941" dirty="0">
              <a:latin typeface="Arial"/>
              <a:cs typeface="Arial"/>
            </a:endParaRPr>
          </a:p>
          <a:p>
            <a:pPr marL="414640">
              <a:lnSpc>
                <a:spcPts val="2321"/>
              </a:lnSpc>
              <a:tabLst>
                <a:tab pos="666225" algn="l"/>
              </a:tabLst>
            </a:pPr>
            <a:r>
              <a:rPr sz="1941" spc="-4" dirty="0">
                <a:latin typeface="Arial"/>
                <a:cs typeface="Arial"/>
              </a:rPr>
              <a:t>–	</a:t>
            </a:r>
            <a:r>
              <a:rPr sz="1941" dirty="0">
                <a:latin typeface="Arial"/>
                <a:cs typeface="Arial"/>
              </a:rPr>
              <a:t>Stores </a:t>
            </a:r>
            <a:r>
              <a:rPr sz="1941" spc="-4" dirty="0">
                <a:solidFill>
                  <a:srgbClr val="FF6A62"/>
                </a:solidFill>
                <a:latin typeface="Arial"/>
                <a:cs typeface="Arial"/>
              </a:rPr>
              <a:t>32 – 64 </a:t>
            </a:r>
            <a:r>
              <a:rPr sz="1941" dirty="0">
                <a:solidFill>
                  <a:srgbClr val="FF6A62"/>
                </a:solidFill>
                <a:latin typeface="Arial"/>
                <a:cs typeface="Arial"/>
              </a:rPr>
              <a:t>K </a:t>
            </a:r>
            <a:r>
              <a:rPr sz="1941" spc="-4" dirty="0">
                <a:latin typeface="Arial"/>
                <a:cs typeface="Arial"/>
              </a:rPr>
              <a:t>flow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entries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2471" dirty="0">
              <a:latin typeface="Times New Roman"/>
              <a:cs typeface="Times New Roman"/>
            </a:endParaRPr>
          </a:p>
          <a:p>
            <a:pPr marL="313781" marR="4483" indent="-302575">
              <a:lnSpc>
                <a:spcPct val="78500"/>
              </a:lnSpc>
              <a:buChar char="•"/>
              <a:tabLst>
                <a:tab pos="313781" algn="l"/>
                <a:tab pos="314342" algn="l"/>
              </a:tabLst>
            </a:pPr>
            <a:r>
              <a:rPr sz="1941" spc="-4" dirty="0">
                <a:latin typeface="Arial"/>
                <a:cs typeface="Arial"/>
              </a:rPr>
              <a:t>Assume </a:t>
            </a:r>
            <a:r>
              <a:rPr sz="1941" spc="-4" dirty="0">
                <a:solidFill>
                  <a:srgbClr val="FF6A62"/>
                </a:solidFill>
                <a:latin typeface="Arial"/>
                <a:cs typeface="Arial"/>
              </a:rPr>
              <a:t>10 million </a:t>
            </a:r>
            <a:r>
              <a:rPr sz="1941" spc="-4" dirty="0">
                <a:latin typeface="Arial"/>
                <a:cs typeface="Arial"/>
              </a:rPr>
              <a:t>virtual endpoints in </a:t>
            </a:r>
            <a:r>
              <a:rPr sz="1941" spc="-4" dirty="0">
                <a:solidFill>
                  <a:srgbClr val="FF6A62"/>
                </a:solidFill>
                <a:latin typeface="Arial"/>
                <a:cs typeface="Arial"/>
              </a:rPr>
              <a:t>500,000 </a:t>
            </a:r>
            <a:r>
              <a:rPr sz="1941" spc="-4" dirty="0">
                <a:latin typeface="Arial"/>
                <a:cs typeface="Arial"/>
              </a:rPr>
              <a:t>servers in </a:t>
            </a:r>
            <a:r>
              <a:rPr sz="1941" spc="-9" dirty="0">
                <a:latin typeface="Arial"/>
                <a:cs typeface="Arial"/>
              </a:rPr>
              <a:t>data  center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•"/>
            </a:pPr>
            <a:endParaRPr sz="2471" dirty="0">
              <a:latin typeface="Times New Roman"/>
              <a:cs typeface="Times New Roman"/>
            </a:endParaRPr>
          </a:p>
          <a:p>
            <a:pPr marL="313781" marR="238698" indent="-302575" algn="just">
              <a:lnSpc>
                <a:spcPct val="79000"/>
              </a:lnSpc>
              <a:buClr>
                <a:srgbClr val="000000"/>
              </a:buClr>
              <a:buChar char="•"/>
              <a:tabLst>
                <a:tab pos="314342" algn="l"/>
              </a:tabLst>
            </a:pPr>
            <a:r>
              <a:rPr sz="1941" dirty="0">
                <a:solidFill>
                  <a:srgbClr val="0085CC"/>
                </a:solidFill>
                <a:latin typeface="Arial"/>
                <a:cs typeface="Arial"/>
              </a:rPr>
              <a:t>Flat </a:t>
            </a:r>
            <a:r>
              <a:rPr sz="1941" spc="-4" dirty="0">
                <a:solidFill>
                  <a:srgbClr val="0085CC"/>
                </a:solidFill>
                <a:latin typeface="Arial"/>
                <a:cs typeface="Arial"/>
              </a:rPr>
              <a:t>addresses</a:t>
            </a:r>
            <a:r>
              <a:rPr lang="en-US" sz="1941" spc="-4" dirty="0">
                <a:solidFill>
                  <a:srgbClr val="0085CC"/>
                </a:solidFill>
                <a:latin typeface="Arial"/>
                <a:cs typeface="Arial"/>
              </a:rPr>
              <a:t>: </a:t>
            </a:r>
            <a:r>
              <a:rPr sz="1941" spc="-4" dirty="0">
                <a:solidFill>
                  <a:srgbClr val="FF2900"/>
                </a:solidFill>
                <a:latin typeface="Arial"/>
                <a:cs typeface="Arial"/>
              </a:rPr>
              <a:t>10 million </a:t>
            </a:r>
            <a:r>
              <a:rPr sz="1941" spc="-4" dirty="0">
                <a:latin typeface="Arial"/>
                <a:cs typeface="Arial"/>
              </a:rPr>
              <a:t>address mappings</a:t>
            </a:r>
            <a:r>
              <a:rPr lang="en-US" sz="1941" spc="-4" dirty="0">
                <a:latin typeface="Arial"/>
                <a:cs typeface="Arial"/>
              </a:rPr>
              <a:t>;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FF2900"/>
                </a:solidFill>
                <a:latin typeface="Arial"/>
                <a:cs typeface="Arial"/>
              </a:rPr>
              <a:t>~100 MB  </a:t>
            </a:r>
            <a:r>
              <a:rPr sz="1941" spc="-4" dirty="0">
                <a:latin typeface="Arial"/>
                <a:cs typeface="Arial"/>
              </a:rPr>
              <a:t>on chip memory</a:t>
            </a:r>
            <a:r>
              <a:rPr lang="en-US" sz="1941" spc="-4" dirty="0">
                <a:latin typeface="Arial"/>
                <a:cs typeface="Arial"/>
              </a:rPr>
              <a:t>;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FF2900"/>
                </a:solidFill>
                <a:latin typeface="Arial"/>
                <a:cs typeface="Arial"/>
              </a:rPr>
              <a:t>~150 times </a:t>
            </a:r>
            <a:r>
              <a:rPr sz="1941" spc="-4" dirty="0">
                <a:latin typeface="Arial"/>
                <a:cs typeface="Arial"/>
              </a:rPr>
              <a:t>the memory size that can</a:t>
            </a:r>
            <a:r>
              <a:rPr sz="1941" spc="-287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be  </a:t>
            </a:r>
            <a:r>
              <a:rPr sz="1941" spc="-4" dirty="0">
                <a:latin typeface="Arial"/>
                <a:cs typeface="Arial"/>
              </a:rPr>
              <a:t>put on chip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today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2427" dirty="0">
              <a:latin typeface="Times New Roman"/>
              <a:cs typeface="Times New Roman"/>
            </a:endParaRPr>
          </a:p>
          <a:p>
            <a:pPr marL="313221" marR="280162" indent="-302015">
              <a:lnSpc>
                <a:spcPct val="80900"/>
              </a:lnSpc>
              <a:buClr>
                <a:srgbClr val="000000"/>
              </a:buClr>
              <a:buChar char="•"/>
              <a:tabLst>
                <a:tab pos="313221" algn="l"/>
                <a:tab pos="314342" algn="l"/>
              </a:tabLst>
            </a:pPr>
            <a:r>
              <a:rPr sz="1941" spc="-4" dirty="0">
                <a:solidFill>
                  <a:srgbClr val="0085CC"/>
                </a:solidFill>
                <a:latin typeface="Arial"/>
                <a:cs typeface="Arial"/>
              </a:rPr>
              <a:t>Location based addresses</a:t>
            </a:r>
            <a:r>
              <a:rPr lang="en-US" sz="1941" spc="-4" dirty="0">
                <a:solidFill>
                  <a:srgbClr val="0085CC"/>
                </a:solidFill>
                <a:latin typeface="Arial"/>
                <a:cs typeface="Arial"/>
              </a:rPr>
              <a:t>:</a:t>
            </a:r>
            <a:r>
              <a:rPr sz="1941" spc="-4" dirty="0">
                <a:solidFill>
                  <a:srgbClr val="0085CC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FF2900"/>
                </a:solidFill>
                <a:latin typeface="Arial"/>
                <a:cs typeface="Arial"/>
              </a:rPr>
              <a:t>100 – 1000 </a:t>
            </a:r>
            <a:r>
              <a:rPr sz="1941" spc="-9" dirty="0">
                <a:latin typeface="Arial"/>
                <a:cs typeface="Arial"/>
              </a:rPr>
              <a:t>address  </a:t>
            </a:r>
            <a:r>
              <a:rPr sz="1941" spc="31" dirty="0">
                <a:latin typeface="Arial"/>
                <a:cs typeface="Arial"/>
              </a:rPr>
              <a:t>mappings</a:t>
            </a:r>
            <a:r>
              <a:rPr lang="en-US" sz="1941" spc="31" dirty="0">
                <a:latin typeface="Arial"/>
                <a:cs typeface="Arial"/>
              </a:rPr>
              <a:t>;</a:t>
            </a:r>
            <a:r>
              <a:rPr lang="en-US" sz="1941" spc="31" dirty="0">
                <a:latin typeface="Wingdings"/>
                <a:cs typeface="Wingdings"/>
              </a:rPr>
              <a:t> </a:t>
            </a:r>
            <a:r>
              <a:rPr sz="1941" spc="-4" dirty="0">
                <a:solidFill>
                  <a:srgbClr val="FF6A62"/>
                </a:solidFill>
                <a:latin typeface="Arial"/>
                <a:cs typeface="Arial"/>
              </a:rPr>
              <a:t>~10 KB </a:t>
            </a:r>
            <a:r>
              <a:rPr sz="1941" dirty="0">
                <a:latin typeface="Arial"/>
                <a:cs typeface="Arial"/>
              </a:rPr>
              <a:t>of memory</a:t>
            </a:r>
            <a:r>
              <a:rPr lang="en-US" sz="1941" dirty="0">
                <a:latin typeface="Arial"/>
                <a:cs typeface="Arial"/>
              </a:rPr>
              <a:t>;</a:t>
            </a:r>
            <a:r>
              <a:rPr sz="1941" spc="340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Arial"/>
                <a:cs typeface="Arial"/>
              </a:rPr>
              <a:t>easily accommodated</a:t>
            </a:r>
            <a:r>
              <a:rPr sz="1941" spc="-28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in  </a:t>
            </a:r>
            <a:r>
              <a:rPr sz="1941" spc="-4" dirty="0">
                <a:latin typeface="Arial"/>
                <a:cs typeface="Arial"/>
              </a:rPr>
              <a:t>switches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4" dirty="0">
                <a:latin typeface="Arial"/>
                <a:cs typeface="Arial"/>
              </a:rPr>
              <a:t>today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>
              <a:lnSpc>
                <a:spcPts val="1169"/>
              </a:lnSpc>
            </a:pPr>
            <a:fld id="{81D60167-4931-47E6-BA6A-407CBD079E47}" type="slidenum">
              <a:rPr dirty="0"/>
              <a:pPr marL="96936">
                <a:lnSpc>
                  <a:spcPts val="1169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0770" y="391698"/>
            <a:ext cx="7816238" cy="1107996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z="3600" spc="-4" dirty="0">
                <a:solidFill>
                  <a:srgbClr val="000000"/>
                </a:solidFill>
              </a:rPr>
              <a:t>Cost</a:t>
            </a:r>
            <a:r>
              <a:rPr sz="3600" spc="-26" dirty="0">
                <a:solidFill>
                  <a:srgbClr val="000000"/>
                </a:solidFill>
              </a:rPr>
              <a:t> </a:t>
            </a:r>
            <a:r>
              <a:rPr sz="3600" spc="-9" dirty="0">
                <a:solidFill>
                  <a:srgbClr val="000000"/>
                </a:solidFill>
              </a:rPr>
              <a:t>Consideration:</a:t>
            </a:r>
            <a:br>
              <a:rPr lang="en-US" sz="3600" spc="-9" dirty="0">
                <a:solidFill>
                  <a:srgbClr val="000000"/>
                </a:solidFill>
              </a:rPr>
            </a:br>
            <a:r>
              <a:rPr sz="3600" spc="-4" dirty="0">
                <a:solidFill>
                  <a:srgbClr val="000000"/>
                </a:solidFill>
              </a:rPr>
              <a:t>Flat Address vs. Location</a:t>
            </a:r>
            <a:r>
              <a:rPr lang="en-US" sz="3600" spc="-4" dirty="0">
                <a:solidFill>
                  <a:srgbClr val="000000"/>
                </a:solidFill>
              </a:rPr>
              <a:t>-b</a:t>
            </a:r>
            <a:r>
              <a:rPr sz="3600" spc="-4" dirty="0">
                <a:solidFill>
                  <a:srgbClr val="000000"/>
                </a:solidFill>
              </a:rPr>
              <a:t>ased</a:t>
            </a:r>
            <a:r>
              <a:rPr sz="3600" spc="-18" dirty="0">
                <a:solidFill>
                  <a:srgbClr val="000000"/>
                </a:solidFill>
              </a:rPr>
              <a:t> </a:t>
            </a:r>
            <a:r>
              <a:rPr sz="3600" spc="-9" dirty="0">
                <a:solidFill>
                  <a:srgbClr val="000000"/>
                </a:solidFill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557371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8370" y="4258500"/>
            <a:ext cx="2747122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899"/>
              </a:lnSpc>
              <a:buClr>
                <a:srgbClr val="FF6A62"/>
              </a:buClr>
              <a:buChar char="•"/>
              <a:tabLst>
                <a:tab pos="138400" algn="l"/>
              </a:tabLst>
            </a:pPr>
            <a:r>
              <a:rPr sz="1588" spc="-4" dirty="0">
                <a:solidFill>
                  <a:srgbClr val="FF2900"/>
                </a:solidFill>
                <a:latin typeface="Arial"/>
                <a:cs typeface="Arial"/>
              </a:rPr>
              <a:t>10 million </a:t>
            </a:r>
            <a:r>
              <a:rPr sz="1588" spc="-4" dirty="0">
                <a:latin typeface="Arial"/>
                <a:cs typeface="Arial"/>
              </a:rPr>
              <a:t>virtual endpoints </a:t>
            </a:r>
            <a:r>
              <a:rPr sz="1588" spc="-9" dirty="0">
                <a:latin typeface="Arial"/>
                <a:cs typeface="Arial"/>
              </a:rPr>
              <a:t>in  </a:t>
            </a:r>
            <a:r>
              <a:rPr sz="1588" spc="-4" dirty="0">
                <a:solidFill>
                  <a:srgbClr val="FF2900"/>
                </a:solidFill>
                <a:latin typeface="Arial"/>
                <a:cs typeface="Arial"/>
              </a:rPr>
              <a:t>500,000 </a:t>
            </a:r>
            <a:r>
              <a:rPr sz="1588" spc="-4" dirty="0">
                <a:latin typeface="Arial"/>
                <a:cs typeface="Arial"/>
              </a:rPr>
              <a:t>servers in data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center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4776" y="1485810"/>
            <a:ext cx="4913387" cy="2420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1453717" y="3906281"/>
            <a:ext cx="336176" cy="1479176"/>
          </a:xfrm>
          <a:custGeom>
            <a:avLst/>
            <a:gdLst/>
            <a:ahLst/>
            <a:cxnLst/>
            <a:rect l="l" t="t" r="r" b="b"/>
            <a:pathLst>
              <a:path w="381000" h="1676400">
                <a:moveTo>
                  <a:pt x="0" y="1485900"/>
                </a:moveTo>
                <a:lnTo>
                  <a:pt x="190500" y="1676400"/>
                </a:lnTo>
                <a:lnTo>
                  <a:pt x="381000" y="1485900"/>
                </a:lnTo>
                <a:lnTo>
                  <a:pt x="285750" y="1485900"/>
                </a:lnTo>
                <a:lnTo>
                  <a:pt x="285750" y="95249"/>
                </a:lnTo>
                <a:lnTo>
                  <a:pt x="190499" y="0"/>
                </a:lnTo>
                <a:lnTo>
                  <a:pt x="95249" y="95249"/>
                </a:lnTo>
                <a:lnTo>
                  <a:pt x="95250" y="1485900"/>
                </a:lnTo>
                <a:lnTo>
                  <a:pt x="0" y="1485900"/>
                </a:lnTo>
                <a:close/>
              </a:path>
              <a:path w="381000" h="1676400">
                <a:moveTo>
                  <a:pt x="285750" y="95249"/>
                </a:moveTo>
                <a:lnTo>
                  <a:pt x="285750" y="190499"/>
                </a:lnTo>
                <a:lnTo>
                  <a:pt x="381000" y="190499"/>
                </a:lnTo>
                <a:lnTo>
                  <a:pt x="285750" y="95249"/>
                </a:lnTo>
                <a:close/>
              </a:path>
              <a:path w="381000" h="1676400">
                <a:moveTo>
                  <a:pt x="0" y="190500"/>
                </a:moveTo>
                <a:lnTo>
                  <a:pt x="95250" y="190499"/>
                </a:lnTo>
                <a:lnTo>
                  <a:pt x="95249" y="95249"/>
                </a:lnTo>
                <a:lnTo>
                  <a:pt x="0" y="190500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924364" y="4679487"/>
            <a:ext cx="2622176" cy="28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2058835" y="5180160"/>
            <a:ext cx="2622176" cy="28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924364" y="4680215"/>
            <a:ext cx="2622176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1924364" y="4223015"/>
            <a:ext cx="2622176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 txBox="1"/>
          <p:nvPr/>
        </p:nvSpPr>
        <p:spPr>
          <a:xfrm>
            <a:off x="1993840" y="4263356"/>
            <a:ext cx="1155887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spc="-4" dirty="0">
                <a:solidFill>
                  <a:srgbClr val="FF2900"/>
                </a:solidFill>
                <a:latin typeface="Arial"/>
                <a:cs typeface="Arial"/>
              </a:rPr>
              <a:t>PMAC</a:t>
            </a:r>
            <a:r>
              <a:rPr sz="1235" b="1" spc="-88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Address</a:t>
            </a:r>
            <a:endParaRPr sz="12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4517" y="4261098"/>
            <a:ext cx="336176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200"/>
              </a:lnSpc>
            </a:pPr>
            <a:r>
              <a:rPr sz="1235" b="1" dirty="0">
                <a:latin typeface="Arial"/>
                <a:cs typeface="Arial"/>
              </a:rPr>
              <a:t>Out  </a:t>
            </a:r>
            <a:r>
              <a:rPr sz="1235" b="1" spc="-4" dirty="0">
                <a:latin typeface="Arial"/>
                <a:cs typeface="Arial"/>
              </a:rPr>
              <a:t>Port</a:t>
            </a:r>
            <a:endParaRPr sz="123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8310" y="4713104"/>
            <a:ext cx="2160494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2061432" algn="l"/>
              </a:tabLst>
            </a:pPr>
            <a:r>
              <a:rPr sz="1235" dirty="0">
                <a:latin typeface="Arial"/>
                <a:cs typeface="Arial"/>
              </a:rPr>
              <a:t>0:2:x:x:x:x 	</a:t>
            </a:r>
            <a:r>
              <a:rPr sz="1235" spc="-4" dirty="0"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3717" y="4982047"/>
            <a:ext cx="7422059" cy="718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37">
              <a:lnSpc>
                <a:spcPts val="1659"/>
              </a:lnSpc>
              <a:tabLst>
                <a:tab pos="2736062" algn="l"/>
                <a:tab pos="3979981" algn="l"/>
              </a:tabLst>
            </a:pPr>
            <a:r>
              <a:rPr sz="1853" baseline="15873" dirty="0">
                <a:latin typeface="Arial"/>
                <a:cs typeface="Arial"/>
              </a:rPr>
              <a:t>0:4:x:x:x:x	</a:t>
            </a:r>
            <a:r>
              <a:rPr sz="1853" spc="-6" baseline="15873" dirty="0">
                <a:latin typeface="Arial"/>
                <a:cs typeface="Arial"/>
              </a:rPr>
              <a:t>1	</a:t>
            </a:r>
            <a:r>
              <a:rPr sz="1588" spc="-4" dirty="0">
                <a:solidFill>
                  <a:srgbClr val="FF2900"/>
                </a:solidFill>
                <a:latin typeface="Arial"/>
                <a:cs typeface="Arial"/>
              </a:rPr>
              <a:t>•100 – 1000 </a:t>
            </a:r>
            <a:r>
              <a:rPr sz="1588" spc="-4" dirty="0">
                <a:latin typeface="Arial"/>
                <a:cs typeface="Arial"/>
              </a:rPr>
              <a:t>address</a:t>
            </a:r>
            <a:r>
              <a:rPr sz="1588" spc="-49" dirty="0">
                <a:latin typeface="Arial"/>
                <a:cs typeface="Arial"/>
              </a:rPr>
              <a:t> </a:t>
            </a:r>
            <a:r>
              <a:rPr sz="1588" spc="26" dirty="0">
                <a:latin typeface="Arial"/>
                <a:cs typeface="Arial"/>
              </a:rPr>
              <a:t>mappings</a:t>
            </a:r>
            <a:endParaRPr sz="1588" dirty="0">
              <a:latin typeface="Wingdings"/>
              <a:cs typeface="Wingdings"/>
            </a:endParaRPr>
          </a:p>
          <a:p>
            <a:pPr marL="685837">
              <a:lnSpc>
                <a:spcPts val="1880"/>
              </a:lnSpc>
              <a:tabLst>
                <a:tab pos="2736062" algn="l"/>
                <a:tab pos="3979981" algn="l"/>
              </a:tabLst>
            </a:pPr>
            <a:r>
              <a:rPr sz="1853" baseline="3968" dirty="0">
                <a:latin typeface="Arial"/>
                <a:cs typeface="Arial"/>
              </a:rPr>
              <a:t>0:6:x:x:x:x	</a:t>
            </a:r>
            <a:r>
              <a:rPr sz="1853" spc="-6" baseline="3968" dirty="0">
                <a:latin typeface="Arial"/>
                <a:cs typeface="Arial"/>
              </a:rPr>
              <a:t>2	</a:t>
            </a:r>
            <a:r>
              <a:rPr sz="1588" spc="-4" dirty="0">
                <a:solidFill>
                  <a:srgbClr val="FF2900"/>
                </a:solidFill>
                <a:latin typeface="Arial"/>
                <a:cs typeface="Arial"/>
              </a:rPr>
              <a:t>~10 KB </a:t>
            </a:r>
            <a:r>
              <a:rPr sz="1588" dirty="0">
                <a:latin typeface="Arial"/>
                <a:cs typeface="Arial"/>
              </a:rPr>
              <a:t>of memory </a:t>
            </a:r>
            <a:r>
              <a:rPr sz="1588" spc="278" dirty="0">
                <a:latin typeface="Wingdings"/>
                <a:cs typeface="Wingdings"/>
              </a:rPr>
              <a:t>€</a:t>
            </a:r>
            <a:r>
              <a:rPr sz="1588" spc="-4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Arial"/>
                <a:cs typeface="Arial"/>
              </a:rPr>
              <a:t>easily</a:t>
            </a:r>
            <a:endParaRPr sz="1588" dirty="0">
              <a:latin typeface="Arial"/>
              <a:cs typeface="Arial"/>
            </a:endParaRPr>
          </a:p>
          <a:p>
            <a:pPr marL="685837">
              <a:spcBef>
                <a:spcPts val="106"/>
              </a:spcBef>
              <a:tabLst>
                <a:tab pos="2736062" algn="l"/>
                <a:tab pos="3979981" algn="l"/>
              </a:tabLst>
            </a:pPr>
            <a:r>
              <a:rPr sz="1235" dirty="0">
                <a:latin typeface="Arial"/>
                <a:cs typeface="Arial"/>
              </a:rPr>
              <a:t>0:8:x:x:x:x	</a:t>
            </a:r>
            <a:r>
              <a:rPr sz="1235" spc="-4" dirty="0">
                <a:latin typeface="Arial"/>
                <a:cs typeface="Arial"/>
              </a:rPr>
              <a:t>3	</a:t>
            </a:r>
            <a:r>
              <a:rPr sz="2382" spc="-6" baseline="3086" dirty="0">
                <a:latin typeface="Arial"/>
                <a:cs typeface="Arial"/>
              </a:rPr>
              <a:t>accommodated in switches</a:t>
            </a:r>
            <a:r>
              <a:rPr sz="2382" spc="53" baseline="3086" dirty="0">
                <a:latin typeface="Arial"/>
                <a:cs typeface="Arial"/>
              </a:rPr>
              <a:t> </a:t>
            </a:r>
            <a:r>
              <a:rPr sz="2382" spc="-6" baseline="3086" dirty="0">
                <a:latin typeface="Arial"/>
                <a:cs typeface="Arial"/>
              </a:rPr>
              <a:t>today</a:t>
            </a:r>
            <a:endParaRPr sz="2382" baseline="3086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00734" y="-37139"/>
            <a:ext cx="7179923" cy="1448360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z="4000" spc="-4" dirty="0">
                <a:solidFill>
                  <a:srgbClr val="000000"/>
                </a:solidFill>
              </a:rPr>
              <a:t>PortLand: Plug and Play </a:t>
            </a:r>
            <a:r>
              <a:rPr sz="4000" dirty="0">
                <a:solidFill>
                  <a:srgbClr val="000000"/>
                </a:solidFill>
              </a:rPr>
              <a:t>+ </a:t>
            </a:r>
            <a:r>
              <a:rPr sz="4000" spc="-4" dirty="0">
                <a:solidFill>
                  <a:srgbClr val="000000"/>
                </a:solidFill>
              </a:rPr>
              <a:t>Small Switch</a:t>
            </a:r>
            <a:r>
              <a:rPr sz="4000" spc="-49" dirty="0">
                <a:solidFill>
                  <a:srgbClr val="000000"/>
                </a:solidFill>
              </a:rPr>
              <a:t> </a:t>
            </a:r>
            <a:r>
              <a:rPr sz="4000" spc="-4" dirty="0">
                <a:solidFill>
                  <a:srgbClr val="000000"/>
                </a:solidFill>
              </a:rPr>
              <a:t>State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003102" y="6046934"/>
            <a:ext cx="97490" cy="16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059" dirty="0">
                <a:solidFill>
                  <a:srgbClr val="4C4C4C"/>
                </a:solidFill>
                <a:latin typeface="Century Schoolbook"/>
                <a:cs typeface="Century Schoolbook"/>
              </a:rPr>
              <a:t>9</a:t>
            </a:r>
            <a:endParaRPr sz="1059">
              <a:latin typeface="Century Schoolbook"/>
              <a:cs typeface="Century School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1480" y="2265740"/>
            <a:ext cx="152960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292489"/>
            <a:r>
              <a:rPr sz="1765" spc="-9" dirty="0">
                <a:solidFill>
                  <a:srgbClr val="0085CC"/>
                </a:solidFill>
                <a:latin typeface="Arial"/>
                <a:cs typeface="Arial"/>
              </a:rPr>
              <a:t>Pair-wise  communication</a:t>
            </a:r>
            <a:endParaRPr sz="176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96717" y="3906281"/>
            <a:ext cx="1882588" cy="257941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13447" rIns="0" bIns="0" rtlCol="0">
            <a:spAutoFit/>
          </a:bodyPr>
          <a:lstStyle/>
          <a:p>
            <a:pPr marL="108143">
              <a:spcBef>
                <a:spcPts val="106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588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1369" y="2400211"/>
            <a:ext cx="153521" cy="27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765" dirty="0">
                <a:solidFill>
                  <a:srgbClr val="0085CC"/>
                </a:solidFill>
                <a:latin typeface="Arial"/>
                <a:cs typeface="Arial"/>
              </a:rPr>
              <a:t>+</a:t>
            </a:r>
            <a:endParaRPr sz="1765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4775" y="5788870"/>
            <a:ext cx="7933765" cy="1056187"/>
          </a:xfrm>
          <a:prstGeom prst="rect">
            <a:avLst/>
          </a:prstGeom>
          <a:solidFill>
            <a:srgbClr val="D82000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2353" indent="-402873">
              <a:lnSpc>
                <a:spcPts val="2030"/>
              </a:lnSpc>
              <a:buAutoNum type="arabicPeriod"/>
              <a:tabLst>
                <a:tab pos="472353" algn="l"/>
                <a:tab pos="472913" algn="l"/>
              </a:tabLst>
            </a:pPr>
            <a:r>
              <a:rPr sz="1765" spc="-4" dirty="0">
                <a:solidFill>
                  <a:srgbClr val="FFFFFF"/>
                </a:solidFill>
                <a:latin typeface="Arial"/>
                <a:cs typeface="Arial"/>
              </a:rPr>
              <a:t>PortLand switches learn </a:t>
            </a:r>
            <a:r>
              <a:rPr sz="1765" spc="-4" dirty="0">
                <a:solidFill>
                  <a:srgbClr val="FEFC00"/>
                </a:solidFill>
                <a:latin typeface="Arial"/>
                <a:cs typeface="Arial"/>
              </a:rPr>
              <a:t>location </a:t>
            </a:r>
            <a:r>
              <a:rPr sz="1765" spc="-4" dirty="0">
                <a:solidFill>
                  <a:srgbClr val="FFFFFF"/>
                </a:solidFill>
                <a:latin typeface="Arial"/>
                <a:cs typeface="Arial"/>
              </a:rPr>
              <a:t>in topology using</a:t>
            </a:r>
            <a:r>
              <a:rPr sz="1765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FFFFFF"/>
                </a:solidFill>
                <a:latin typeface="Arial"/>
                <a:cs typeface="Arial"/>
              </a:rPr>
              <a:t>pair-wise</a:t>
            </a:r>
            <a:r>
              <a:rPr lang="en-US" sz="1765" dirty="0"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endParaRPr sz="1765" dirty="0">
              <a:latin typeface="Arial"/>
              <a:cs typeface="Arial"/>
            </a:endParaRPr>
          </a:p>
          <a:p>
            <a:pPr marL="472353" marR="420243" indent="-402873">
              <a:buAutoNum type="arabicPeriod" startAt="2"/>
              <a:tabLst>
                <a:tab pos="472353" algn="l"/>
                <a:tab pos="472913" algn="l"/>
              </a:tabLst>
            </a:pPr>
            <a:r>
              <a:rPr sz="1765" spc="-4" dirty="0">
                <a:solidFill>
                  <a:srgbClr val="FFFFFF"/>
                </a:solidFill>
                <a:latin typeface="Arial"/>
                <a:cs typeface="Arial"/>
              </a:rPr>
              <a:t>They assign </a:t>
            </a:r>
            <a:r>
              <a:rPr sz="1765" spc="-4" dirty="0">
                <a:solidFill>
                  <a:srgbClr val="FEFC00"/>
                </a:solidFill>
                <a:latin typeface="Arial"/>
                <a:cs typeface="Arial"/>
              </a:rPr>
              <a:t>topologically meaningful addresses </a:t>
            </a:r>
            <a:r>
              <a:rPr sz="1765" dirty="0">
                <a:solidFill>
                  <a:srgbClr val="FFFFFF"/>
                </a:solidFill>
                <a:latin typeface="Arial"/>
                <a:cs typeface="Arial"/>
              </a:rPr>
              <a:t>to hosts </a:t>
            </a:r>
            <a:r>
              <a:rPr sz="1765" spc="-4" dirty="0">
                <a:solidFill>
                  <a:srgbClr val="FFFFFF"/>
                </a:solidFill>
                <a:latin typeface="Arial"/>
                <a:cs typeface="Arial"/>
              </a:rPr>
              <a:t>using  their</a:t>
            </a:r>
            <a:r>
              <a:rPr sz="1765" spc="-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endParaRPr sz="176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34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2418" y="474775"/>
            <a:ext cx="7011566" cy="17180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/>
            <a:r>
              <a:rPr spc="-4" dirty="0"/>
              <a:t>PortLand: Main</a:t>
            </a:r>
            <a:r>
              <a:rPr spc="-35" dirty="0"/>
              <a:t> </a:t>
            </a:r>
            <a:r>
              <a:rPr spc="-9" dirty="0"/>
              <a:t>Assumption</a:t>
            </a:r>
          </a:p>
          <a:p>
            <a:pPr marL="11206" marR="4483">
              <a:lnSpc>
                <a:spcPct val="160000"/>
              </a:lnSpc>
              <a:spcBef>
                <a:spcPts val="295"/>
              </a:spcBef>
            </a:pPr>
            <a:r>
              <a:rPr sz="2206" spc="-4" dirty="0">
                <a:solidFill>
                  <a:srgbClr val="0085CC"/>
                </a:solidFill>
              </a:rPr>
              <a:t>Hierarchical structure of data center networks:  </a:t>
            </a:r>
            <a:br>
              <a:rPr lang="en-US" sz="2206" spc="-4" dirty="0">
                <a:solidFill>
                  <a:srgbClr val="0085CC"/>
                </a:solidFill>
              </a:rPr>
            </a:br>
            <a:r>
              <a:rPr lang="en-US" sz="2206" spc="-4" dirty="0">
                <a:solidFill>
                  <a:srgbClr val="0085CC"/>
                </a:solidFill>
              </a:rPr>
              <a:t>       </a:t>
            </a:r>
            <a:r>
              <a:rPr sz="2206" spc="-4" dirty="0">
                <a:solidFill>
                  <a:srgbClr val="FF2900"/>
                </a:solidFill>
              </a:rPr>
              <a:t>They are multi-level, multi-rooted</a:t>
            </a:r>
            <a:r>
              <a:rPr sz="2206" spc="-62" dirty="0">
                <a:solidFill>
                  <a:srgbClr val="FF2900"/>
                </a:solidFill>
              </a:rPr>
              <a:t> </a:t>
            </a:r>
            <a:r>
              <a:rPr sz="2206" spc="-4" dirty="0">
                <a:solidFill>
                  <a:srgbClr val="FF2900"/>
                </a:solidFill>
              </a:rPr>
              <a:t>trees</a:t>
            </a:r>
            <a:endParaRPr sz="2206" dirty="0"/>
          </a:p>
        </p:txBody>
      </p:sp>
      <p:sp>
        <p:nvSpPr>
          <p:cNvPr id="4" name="object 4"/>
          <p:cNvSpPr txBox="1"/>
          <p:nvPr/>
        </p:nvSpPr>
        <p:spPr>
          <a:xfrm>
            <a:off x="1315570" y="5755340"/>
            <a:ext cx="3451972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Cisco Recommended</a:t>
            </a:r>
            <a:r>
              <a:rPr sz="1588" b="1" spc="-88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Configuration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1090" y="5755340"/>
            <a:ext cx="796737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Arial"/>
                <a:cs typeface="Arial"/>
              </a:rPr>
              <a:t>Fat</a:t>
            </a:r>
            <a:r>
              <a:rPr sz="1588" b="1" spc="-75" dirty="0">
                <a:latin typeface="Arial"/>
                <a:cs typeface="Arial"/>
              </a:rPr>
              <a:t> </a:t>
            </a:r>
            <a:r>
              <a:rPr sz="1588" b="1" spc="-26" dirty="0">
                <a:latin typeface="Arial"/>
                <a:cs typeface="Arial"/>
              </a:rPr>
              <a:t>Tree</a:t>
            </a:r>
            <a:endParaRPr sz="1588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3330" y="2958353"/>
            <a:ext cx="3311966" cy="2689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4607859" y="3313736"/>
            <a:ext cx="4168588" cy="200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88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797299" y="664853"/>
            <a:ext cx="7549402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Scalability</a:t>
            </a:r>
            <a:r>
              <a:rPr spc="-40" dirty="0"/>
              <a:t> </a:t>
            </a:r>
            <a:r>
              <a:rPr spc="-9" dirty="0"/>
              <a:t>Challenges</a:t>
            </a:r>
          </a:p>
        </p:txBody>
      </p:sp>
      <p:sp>
        <p:nvSpPr>
          <p:cNvPr id="4" name="object 3"/>
          <p:cNvSpPr/>
          <p:nvPr/>
        </p:nvSpPr>
        <p:spPr>
          <a:xfrm>
            <a:off x="1532785" y="2740141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4"/>
          <p:cNvSpPr/>
          <p:nvPr/>
        </p:nvSpPr>
        <p:spPr>
          <a:xfrm>
            <a:off x="1532785" y="3832714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5"/>
          <p:cNvSpPr/>
          <p:nvPr/>
        </p:nvSpPr>
        <p:spPr>
          <a:xfrm>
            <a:off x="1532785" y="4925288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6"/>
          <p:cNvSpPr/>
          <p:nvPr/>
        </p:nvSpPr>
        <p:spPr>
          <a:xfrm>
            <a:off x="1532785" y="1647578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7"/>
          <p:cNvSpPr/>
          <p:nvPr/>
        </p:nvSpPr>
        <p:spPr>
          <a:xfrm>
            <a:off x="1532785" y="6017861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8"/>
          <p:cNvSpPr txBox="1"/>
          <p:nvPr/>
        </p:nvSpPr>
        <p:spPr>
          <a:xfrm>
            <a:off x="1602261" y="2032490"/>
            <a:ext cx="1307726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b="1" dirty="0">
                <a:latin typeface="Arial"/>
                <a:cs typeface="Arial"/>
              </a:rPr>
              <a:t>Challenge</a:t>
            </a:r>
            <a:endParaRPr sz="2118">
              <a:latin typeface="Arial"/>
              <a:cs typeface="Arial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5031316" y="2032490"/>
            <a:ext cx="1517276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b="1" spc="-4" dirty="0">
                <a:latin typeface="Arial"/>
                <a:cs typeface="Arial"/>
              </a:rPr>
              <a:t>State </a:t>
            </a:r>
            <a:r>
              <a:rPr sz="2118" b="1" dirty="0">
                <a:latin typeface="Arial"/>
                <a:cs typeface="Arial"/>
              </a:rPr>
              <a:t>Of</a:t>
            </a:r>
            <a:r>
              <a:rPr sz="2118" b="1" spc="-53" dirty="0">
                <a:latin typeface="Arial"/>
                <a:cs typeface="Arial"/>
              </a:rPr>
              <a:t> </a:t>
            </a:r>
            <a:r>
              <a:rPr sz="2118" b="1" spc="-4" dirty="0">
                <a:latin typeface="Arial"/>
                <a:cs typeface="Arial"/>
              </a:rPr>
              <a:t>Art</a:t>
            </a:r>
            <a:endParaRPr sz="2118">
              <a:latin typeface="Arial"/>
              <a:cs typeface="Arial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602261" y="3125063"/>
            <a:ext cx="2353796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Address</a:t>
            </a:r>
            <a:r>
              <a:rPr sz="2118" spc="-40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Resolution</a:t>
            </a:r>
            <a:endParaRPr sz="2118">
              <a:latin typeface="Arial"/>
              <a:cs typeface="Arial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602261" y="4217637"/>
            <a:ext cx="949138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Routing</a:t>
            </a:r>
            <a:endParaRPr sz="2118"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02261" y="5310211"/>
            <a:ext cx="1367118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Forwarding</a:t>
            </a:r>
            <a:endParaRPr sz="2118">
              <a:latin typeface="Arial"/>
              <a:cs typeface="Arial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4990921" y="2721651"/>
            <a:ext cx="2189629" cy="289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spc="-9" dirty="0">
                <a:latin typeface="Arial"/>
                <a:cs typeface="Arial"/>
              </a:rPr>
              <a:t>Broad</a:t>
            </a:r>
            <a:r>
              <a:rPr sz="2118" spc="-481" dirty="0">
                <a:latin typeface="Arial"/>
                <a:cs typeface="Arial"/>
              </a:rPr>
              <a:t>c</a:t>
            </a:r>
            <a:r>
              <a:rPr lang="en-US" sz="2118" spc="-481" dirty="0">
                <a:latin typeface="Arial"/>
                <a:cs typeface="Arial"/>
              </a:rPr>
              <a:t>    </a:t>
            </a:r>
            <a:r>
              <a:rPr sz="7942" b="1" spc="-4580" baseline="-9259" dirty="0">
                <a:solidFill>
                  <a:srgbClr val="FF2900"/>
                </a:solidFill>
                <a:latin typeface="Arial"/>
                <a:cs typeface="Arial"/>
              </a:rPr>
              <a:t>X</a:t>
            </a:r>
            <a:r>
              <a:rPr sz="2118" spc="-4" dirty="0">
                <a:latin typeface="Arial"/>
                <a:cs typeface="Arial"/>
              </a:rPr>
              <a:t>as</a:t>
            </a:r>
            <a:r>
              <a:rPr sz="2118" dirty="0">
                <a:latin typeface="Arial"/>
                <a:cs typeface="Arial"/>
              </a:rPr>
              <a:t>t </a:t>
            </a:r>
            <a:r>
              <a:rPr sz="2118" spc="-9" dirty="0">
                <a:latin typeface="Arial"/>
                <a:cs typeface="Arial"/>
              </a:rPr>
              <a:t>based</a:t>
            </a:r>
            <a:endParaRPr sz="2118" dirty="0">
              <a:latin typeface="Arial"/>
              <a:cs typeface="Arial"/>
            </a:endParaRPr>
          </a:p>
          <a:p>
            <a:pPr marL="11206" marR="4483">
              <a:lnSpc>
                <a:spcPct val="135400"/>
              </a:lnSpc>
            </a:pPr>
            <a:r>
              <a:rPr sz="2118" spc="-9" dirty="0">
                <a:latin typeface="Arial"/>
                <a:cs typeface="Arial"/>
              </a:rPr>
              <a:t>Broad</a:t>
            </a:r>
            <a:r>
              <a:rPr sz="2118" spc="-383" dirty="0">
                <a:latin typeface="Arial"/>
                <a:cs typeface="Arial"/>
              </a:rPr>
              <a:t>c</a:t>
            </a:r>
            <a:r>
              <a:rPr lang="en-US" sz="2118" spc="-383" dirty="0">
                <a:latin typeface="Arial"/>
                <a:cs typeface="Arial"/>
              </a:rPr>
              <a:t>  </a:t>
            </a:r>
            <a:r>
              <a:rPr sz="7942" b="1" spc="-4731" baseline="-13425" dirty="0">
                <a:solidFill>
                  <a:srgbClr val="FF2900"/>
                </a:solidFill>
                <a:latin typeface="Arial"/>
                <a:cs typeface="Arial"/>
              </a:rPr>
              <a:t>X</a:t>
            </a:r>
            <a:r>
              <a:rPr sz="2118" spc="-4" dirty="0">
                <a:latin typeface="Arial"/>
                <a:cs typeface="Arial"/>
              </a:rPr>
              <a:t>as</a:t>
            </a:r>
            <a:r>
              <a:rPr sz="2118" dirty="0">
                <a:latin typeface="Arial"/>
                <a:cs typeface="Arial"/>
              </a:rPr>
              <a:t>t </a:t>
            </a:r>
            <a:r>
              <a:rPr sz="2118" spc="-9" dirty="0">
                <a:latin typeface="Arial"/>
                <a:cs typeface="Arial"/>
              </a:rPr>
              <a:t>based  Larg</a:t>
            </a:r>
            <a:r>
              <a:rPr sz="2118" spc="-4" dirty="0">
                <a:latin typeface="Arial"/>
                <a:cs typeface="Arial"/>
              </a:rPr>
              <a:t>e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710" dirty="0">
                <a:latin typeface="Arial"/>
                <a:cs typeface="Arial"/>
              </a:rPr>
              <a:t>s</a:t>
            </a:r>
            <a:r>
              <a:rPr lang="en-US" sz="2118" spc="-710" dirty="0">
                <a:latin typeface="Arial"/>
                <a:cs typeface="Arial"/>
              </a:rPr>
              <a:t>    </a:t>
            </a:r>
            <a:r>
              <a:rPr sz="7942" b="1" spc="-4236" baseline="-17592" dirty="0">
                <a:solidFill>
                  <a:srgbClr val="FF2900"/>
                </a:solidFill>
                <a:latin typeface="Arial"/>
                <a:cs typeface="Arial"/>
              </a:rPr>
              <a:t>X</a:t>
            </a:r>
            <a:r>
              <a:rPr sz="2118" spc="-9" dirty="0">
                <a:latin typeface="Arial"/>
                <a:cs typeface="Arial"/>
              </a:rPr>
              <a:t>witc</a:t>
            </a:r>
            <a:r>
              <a:rPr sz="2118" spc="-4" dirty="0">
                <a:latin typeface="Arial"/>
                <a:cs typeface="Arial"/>
              </a:rPr>
              <a:t>h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state</a:t>
            </a:r>
            <a:endParaRPr sz="211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883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395" y="2151518"/>
            <a:ext cx="7328647" cy="2420471"/>
          </a:xfrm>
          <a:custGeom>
            <a:avLst/>
            <a:gdLst/>
            <a:ahLst/>
            <a:cxnLst/>
            <a:rect l="l" t="t" r="r" b="b"/>
            <a:pathLst>
              <a:path w="8305800" h="2743200">
                <a:moveTo>
                  <a:pt x="0" y="2743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2743199"/>
                </a:lnTo>
                <a:lnTo>
                  <a:pt x="0" y="2743200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276395" y="4639235"/>
            <a:ext cx="7328647" cy="47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1276395" y="4639224"/>
            <a:ext cx="7328647" cy="470647"/>
          </a:xfrm>
          <a:custGeom>
            <a:avLst/>
            <a:gdLst/>
            <a:ahLst/>
            <a:cxnLst/>
            <a:rect l="l" t="t" r="r" b="b"/>
            <a:pathLst>
              <a:path w="8305800" h="533400">
                <a:moveTo>
                  <a:pt x="0" y="5334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Data Center</a:t>
            </a:r>
            <a:r>
              <a:rPr spc="-49" dirty="0"/>
              <a:t> </a:t>
            </a:r>
            <a:r>
              <a:rPr spc="-9" dirty="0"/>
              <a:t>Network</a:t>
            </a:r>
          </a:p>
        </p:txBody>
      </p:sp>
      <p:sp>
        <p:nvSpPr>
          <p:cNvPr id="6" name="object 6"/>
          <p:cNvSpPr/>
          <p:nvPr/>
        </p:nvSpPr>
        <p:spPr>
          <a:xfrm>
            <a:off x="591208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94273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2656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14296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14296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94273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91208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92197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2197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2197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2197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03073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03766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04458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05200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5657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91208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1469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99414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7684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98328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98328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98328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602282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95657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1899128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265089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184239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73653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714481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4466608" y="3899647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6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365774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499701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625148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5443319" y="3899647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6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299993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27794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8030068" y="3832412"/>
            <a:ext cx="0" cy="268941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22120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809596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82702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25902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69900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69032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72097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60480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9211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9211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72097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9032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0021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0021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0021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0021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80897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81590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82282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83024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73481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9032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59293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77238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5508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76151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76151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76151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80106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73481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32403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35467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3850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5549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5549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35467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32403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3391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3391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3391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3391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44267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44960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45652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46394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36851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2403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2663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40609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8878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9522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9522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39522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43476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36851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88350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91415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9798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11437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11437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91415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88350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89338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89338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89338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89338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00215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00907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01600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02342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927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8350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78611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96556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94826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954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95469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954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99424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6927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184140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750775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2705952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179275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3714481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49888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646542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2302528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800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4151499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0996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628061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5933234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7647734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2336157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4218745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287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16097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19162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7545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3918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3918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19162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16097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7085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7085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7085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7085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27962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8654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29347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30089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20546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6097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06358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24303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22573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2321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23216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2321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27171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20546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63177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6057284" y="4437518"/>
            <a:ext cx="156322" cy="350744"/>
          </a:xfrm>
          <a:custGeom>
            <a:avLst/>
            <a:gdLst/>
            <a:ahLst/>
            <a:cxnLst/>
            <a:rect l="l" t="t" r="r" b="b"/>
            <a:pathLst>
              <a:path w="177164" h="397510">
                <a:moveTo>
                  <a:pt x="0" y="397205"/>
                </a:moveTo>
                <a:lnTo>
                  <a:pt x="1767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6037964" y="4723705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60" h="95250">
                <a:moveTo>
                  <a:pt x="0" y="8382"/>
                </a:moveTo>
                <a:lnTo>
                  <a:pt x="12166" y="94767"/>
                </a:lnTo>
                <a:lnTo>
                  <a:pt x="84493" y="45986"/>
                </a:lnTo>
                <a:lnTo>
                  <a:pt x="86029" y="38087"/>
                </a:lnTo>
                <a:lnTo>
                  <a:pt x="78181" y="26454"/>
                </a:lnTo>
                <a:lnTo>
                  <a:pt x="70281" y="24930"/>
                </a:lnTo>
                <a:lnTo>
                  <a:pt x="31648" y="50990"/>
                </a:lnTo>
                <a:lnTo>
                  <a:pt x="25158" y="4838"/>
                </a:lnTo>
                <a:lnTo>
                  <a:pt x="18732" y="0"/>
                </a:lnTo>
                <a:lnTo>
                  <a:pt x="4838" y="1955"/>
                </a:lnTo>
                <a:lnTo>
                  <a:pt x="0" y="8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8078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21184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54579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57643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579454" y="4959596"/>
            <a:ext cx="62753" cy="110938"/>
          </a:xfrm>
          <a:custGeom>
            <a:avLst/>
            <a:gdLst/>
            <a:ahLst/>
            <a:cxnLst/>
            <a:rect l="l" t="t" r="r" b="b"/>
            <a:pathLst>
              <a:path w="71120" h="125729">
                <a:moveTo>
                  <a:pt x="71107" y="125506"/>
                </a:moveTo>
                <a:lnTo>
                  <a:pt x="71107" y="0"/>
                </a:lnTo>
                <a:lnTo>
                  <a:pt x="0" y="0"/>
                </a:lnTo>
                <a:lnTo>
                  <a:pt x="0" y="125506"/>
                </a:lnTo>
                <a:lnTo>
                  <a:pt x="71107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7766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7766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57643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54579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5567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5567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5567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5567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66443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67136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67829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68570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902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4579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44840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62785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61054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6169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61698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6169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65652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5902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10526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13591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13591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10526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11514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11514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11514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1514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22391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23083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23776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24518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4975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10526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0787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18732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17645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17645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7645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21600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14975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38273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41338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9721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6136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6136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41338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38273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9261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39261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39261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39261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50138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50830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51523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52265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72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38273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8534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46479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44749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4539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45392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4539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49347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4272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53251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26355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69556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42662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12685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15750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4133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15750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12685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13674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13674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13674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13674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24550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25243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25935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26677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713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2685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2946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20891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91616" y="4959593"/>
            <a:ext cx="43143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48882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19804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9804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9804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23759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713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59750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62815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62815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9750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60738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60738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60738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60738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1615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72307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73000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73742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641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9750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0011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7956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68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6869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68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70824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641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188021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161127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194520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197585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185968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21760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21760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97585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94520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95509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95509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95509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95509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06385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07077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0777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08512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8969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4520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84781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02726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00996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01639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01639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01639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05594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8969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50468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53532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41915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7355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7355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53532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50468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51456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51456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51456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51456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62332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63025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63717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64459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54916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50468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40729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8674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6943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5758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57587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5758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61541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54916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411102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31150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34215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22598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54237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54237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34215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31150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32138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32138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32138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32138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43015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43707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44400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45142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355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1150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21411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9356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7626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382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38269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3826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42224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3559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1715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8215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81279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6966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01301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01301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81279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821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79203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79203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79203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79203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9008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90772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91465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92206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82663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78215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68476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6421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469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85334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85334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85334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89288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82663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32003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35068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23451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5509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5509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35068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32003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32991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32991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32991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32991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43868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44560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45253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45995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36452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2003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22264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40209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8479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39122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39122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39122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43077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36452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6056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9120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67503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99143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99143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79120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76055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77044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77044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77044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77044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87920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88613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89305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90047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80504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6056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66316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84261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82531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83175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83175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83175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87129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097101" y="1994647"/>
            <a:ext cx="7687235" cy="330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80504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910334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5541028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10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977569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 txBox="1"/>
          <p:nvPr/>
        </p:nvSpPr>
        <p:spPr>
          <a:xfrm>
            <a:off x="4234748" y="4706471"/>
            <a:ext cx="1344706" cy="325832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80682" rIns="0" bIns="0" rtlCol="0">
            <a:spAutoFit/>
          </a:bodyPr>
          <a:lstStyle/>
          <a:p>
            <a:pPr marL="326669">
              <a:spcBef>
                <a:spcPts val="635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1588">
              <a:latin typeface="Arial"/>
              <a:cs typeface="Arial"/>
            </a:endParaRPr>
          </a:p>
        </p:txBody>
      </p:sp>
      <p:sp>
        <p:nvSpPr>
          <p:cNvPr id="448" name="object 448"/>
          <p:cNvSpPr/>
          <p:nvPr/>
        </p:nvSpPr>
        <p:spPr>
          <a:xfrm>
            <a:off x="4234748" y="3496235"/>
            <a:ext cx="1344706" cy="403412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1524000" y="457200"/>
                </a:moveTo>
                <a:lnTo>
                  <a:pt x="1524000" y="0"/>
                </a:lnTo>
                <a:lnTo>
                  <a:pt x="0" y="0"/>
                </a:lnTo>
                <a:lnTo>
                  <a:pt x="0" y="457200"/>
                </a:lnTo>
                <a:lnTo>
                  <a:pt x="1524000" y="457200"/>
                </a:lnTo>
                <a:close/>
              </a:path>
            </a:pathLst>
          </a:custGeom>
          <a:solidFill>
            <a:srgbClr val="CE1E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 txBox="1"/>
          <p:nvPr/>
        </p:nvSpPr>
        <p:spPr>
          <a:xfrm>
            <a:off x="4494579" y="3576917"/>
            <a:ext cx="82979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Switches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0" name="object 450"/>
          <p:cNvSpPr/>
          <p:nvPr/>
        </p:nvSpPr>
        <p:spPr>
          <a:xfrm>
            <a:off x="7337174" y="4101353"/>
            <a:ext cx="1344706" cy="403412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1523999" y="457199"/>
                </a:moveTo>
                <a:lnTo>
                  <a:pt x="1523999" y="0"/>
                </a:lnTo>
                <a:lnTo>
                  <a:pt x="0" y="0"/>
                </a:lnTo>
                <a:lnTo>
                  <a:pt x="0" y="457200"/>
                </a:lnTo>
                <a:lnTo>
                  <a:pt x="1523999" y="457199"/>
                </a:lnTo>
                <a:close/>
              </a:path>
            </a:pathLst>
          </a:custGeom>
          <a:solidFill>
            <a:srgbClr val="CE1E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 txBox="1"/>
          <p:nvPr/>
        </p:nvSpPr>
        <p:spPr>
          <a:xfrm>
            <a:off x="7765027" y="4182035"/>
            <a:ext cx="493619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2" name="object 452"/>
          <p:cNvSpPr/>
          <p:nvPr/>
        </p:nvSpPr>
        <p:spPr>
          <a:xfrm>
            <a:off x="7314762" y="2286000"/>
            <a:ext cx="1344706" cy="403412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1524000" y="457200"/>
                </a:moveTo>
                <a:lnTo>
                  <a:pt x="1524000" y="0"/>
                </a:lnTo>
                <a:lnTo>
                  <a:pt x="0" y="0"/>
                </a:lnTo>
                <a:lnTo>
                  <a:pt x="0" y="457200"/>
                </a:lnTo>
                <a:lnTo>
                  <a:pt x="1524000" y="457200"/>
                </a:lnTo>
                <a:close/>
              </a:path>
            </a:pathLst>
          </a:custGeom>
          <a:solidFill>
            <a:srgbClr val="CE1E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 txBox="1"/>
          <p:nvPr/>
        </p:nvSpPr>
        <p:spPr>
          <a:xfrm>
            <a:off x="7759557" y="2366682"/>
            <a:ext cx="45944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4" name="object 454"/>
          <p:cNvSpPr/>
          <p:nvPr/>
        </p:nvSpPr>
        <p:spPr>
          <a:xfrm>
            <a:off x="7327571" y="3429000"/>
            <a:ext cx="1344706" cy="403412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1524000" y="457200"/>
                </a:moveTo>
                <a:lnTo>
                  <a:pt x="1524000" y="0"/>
                </a:lnTo>
                <a:lnTo>
                  <a:pt x="0" y="0"/>
                </a:lnTo>
                <a:lnTo>
                  <a:pt x="0" y="457200"/>
                </a:lnTo>
                <a:lnTo>
                  <a:pt x="1524000" y="457200"/>
                </a:lnTo>
                <a:close/>
              </a:path>
            </a:pathLst>
          </a:custGeom>
          <a:solidFill>
            <a:srgbClr val="CE1E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 txBox="1"/>
          <p:nvPr/>
        </p:nvSpPr>
        <p:spPr>
          <a:xfrm>
            <a:off x="7447048" y="3509682"/>
            <a:ext cx="1109943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Aggregation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6" name="object 456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8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5176" y="5849471"/>
            <a:ext cx="2017059" cy="325832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80682" rIns="0" bIns="0" rtlCol="0">
            <a:spAutoFit/>
          </a:bodyPr>
          <a:lstStyle/>
          <a:p>
            <a:pPr marL="444337">
              <a:spcBef>
                <a:spcPts val="635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Pod</a:t>
            </a:r>
            <a:r>
              <a:rPr sz="1588" spc="-6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4097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 txBox="1"/>
          <p:nvPr/>
        </p:nvSpPr>
        <p:spPr>
          <a:xfrm>
            <a:off x="1680882" y="5311589"/>
            <a:ext cx="4504765" cy="325832"/>
          </a:xfrm>
          <a:prstGeom prst="rect">
            <a:avLst/>
          </a:prstGeom>
        </p:spPr>
        <p:txBody>
          <a:bodyPr vert="horz" wrap="square" lIns="0" tIns="80682" rIns="0" bIns="0" rtlCol="0">
            <a:spAutoFit/>
          </a:bodyPr>
          <a:lstStyle/>
          <a:p>
            <a:pPr marL="203397">
              <a:spcBef>
                <a:spcPts val="635"/>
              </a:spcBef>
              <a:tabLst>
                <a:tab pos="1951608" algn="l"/>
                <a:tab pos="3699818" algn="l"/>
              </a:tabLst>
            </a:pPr>
            <a:r>
              <a:rPr sz="1588" spc="-4" dirty="0">
                <a:latin typeface="Arial"/>
                <a:cs typeface="Arial"/>
              </a:rPr>
              <a:t>POD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0	POD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1	POD</a:t>
            </a:r>
            <a:r>
              <a:rPr sz="1588" spc="-8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2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4" name="object 454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3765177" y="2286000"/>
            <a:ext cx="2162734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288677" y="3227294"/>
            <a:ext cx="7115735" cy="1871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7059706" y="5311588"/>
            <a:ext cx="1008529" cy="403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669677" y="5300371"/>
            <a:ext cx="4527165" cy="42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 txBox="1"/>
          <p:nvPr/>
        </p:nvSpPr>
        <p:spPr>
          <a:xfrm>
            <a:off x="7059695" y="5311577"/>
            <a:ext cx="1008529" cy="314517"/>
          </a:xfrm>
          <a:prstGeom prst="rect">
            <a:avLst/>
          </a:prstGeom>
          <a:ln w="25400">
            <a:solidFill>
              <a:srgbClr val="618792"/>
            </a:solidFill>
          </a:ln>
        </p:spPr>
        <p:txBody>
          <a:bodyPr vert="horz" wrap="square" lIns="0" tIns="69476" rIns="0" bIns="0" rtlCol="0">
            <a:spAutoFit/>
          </a:bodyPr>
          <a:lstStyle/>
          <a:p>
            <a:pPr marL="192190">
              <a:spcBef>
                <a:spcPts val="547"/>
              </a:spcBef>
            </a:pPr>
            <a:r>
              <a:rPr sz="1588" spc="-4" dirty="0">
                <a:latin typeface="Arial"/>
                <a:cs typeface="Arial"/>
              </a:rPr>
              <a:t>POD</a:t>
            </a:r>
            <a:r>
              <a:rPr sz="1588" spc="-8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3</a:t>
            </a:r>
            <a:endParaRPr sz="1588">
              <a:latin typeface="Arial"/>
              <a:cs typeface="Arial"/>
            </a:endParaRPr>
          </a:p>
        </p:txBody>
      </p:sp>
      <p:sp>
        <p:nvSpPr>
          <p:cNvPr id="462" name="object 462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28</a:t>
            </a:fld>
            <a:endParaRPr dirty="0"/>
          </a:p>
        </p:txBody>
      </p:sp>
      <p:sp>
        <p:nvSpPr>
          <p:cNvPr id="461" name="object 461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180040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59538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4097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3765177" y="2286000"/>
            <a:ext cx="2162734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88677" y="3227294"/>
            <a:ext cx="7115735" cy="154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3552265" y="4773706"/>
            <a:ext cx="4784911" cy="324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73706"/>
            <a:ext cx="2196353" cy="324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  <p:sp>
        <p:nvSpPr>
          <p:cNvPr id="464" name="object 464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29</a:t>
            </a:fld>
            <a:endParaRPr dirty="0"/>
          </a:p>
        </p:txBody>
      </p:sp>
      <p:sp>
        <p:nvSpPr>
          <p:cNvPr id="458" name="object 458"/>
          <p:cNvSpPr txBox="1"/>
          <p:nvPr/>
        </p:nvSpPr>
        <p:spPr>
          <a:xfrm>
            <a:off x="3774779" y="5842814"/>
            <a:ext cx="2017059" cy="325832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80682" rIns="0" bIns="0" rtlCol="0">
            <a:spAutoFit/>
          </a:bodyPr>
          <a:lstStyle/>
          <a:p>
            <a:pPr marL="265033">
              <a:spcBef>
                <a:spcPts val="635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Position</a:t>
            </a:r>
            <a:r>
              <a:rPr sz="1588" spc="-6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48652" y="3943215"/>
            <a:ext cx="1203512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17513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3367233" y="3956057"/>
            <a:ext cx="396688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4180444" y="3952830"/>
            <a:ext cx="396688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6943479" y="3940055"/>
            <a:ext cx="1187263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01824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5163356" y="3965672"/>
            <a:ext cx="1219200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33762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74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EAAD8058-2228-7541-949A-119E8FA8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83" y="766628"/>
            <a:ext cx="7549402" cy="43450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 a Data Center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A3AF-8872-6E4A-AFDA-F103C76DC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12" y="1750807"/>
            <a:ext cx="7340974" cy="4345081"/>
          </a:xfrm>
        </p:spPr>
        <p:txBody>
          <a:bodyPr/>
          <a:lstStyle/>
          <a:p>
            <a:pPr marL="403433" indent="-403433">
              <a:buFont typeface="Arial" panose="020B0604020202020204" pitchFamily="34" charset="0"/>
              <a:buChar char="•"/>
            </a:pPr>
            <a:r>
              <a:rPr lang="en-US" altLang="en-US" sz="2471" dirty="0"/>
              <a:t>Network infrastructure that inter-connects a large number of commodity servers</a:t>
            </a:r>
          </a:p>
          <a:p>
            <a:pPr marL="655579" lvl="1" indent="-252146">
              <a:buFont typeface="Arial" panose="020B0604020202020204" pitchFamily="34" charset="0"/>
              <a:buChar char="•"/>
            </a:pPr>
            <a:r>
              <a:rPr lang="en-US" altLang="en-US" sz="2118" dirty="0">
                <a:latin typeface="Arial" panose="020B0604020202020204" pitchFamily="34" charset="0"/>
                <a:cs typeface="Arial" panose="020B0604020202020204" pitchFamily="34" charset="0"/>
              </a:rPr>
              <a:t>Each server has an Ethernet interface: 1~10Gbps</a:t>
            </a:r>
          </a:p>
          <a:p>
            <a:pPr marL="655579" lvl="1" indent="-252146">
              <a:buFont typeface="Arial" panose="020B0604020202020204" pitchFamily="34" charset="0"/>
              <a:buChar char="•"/>
            </a:pPr>
            <a:r>
              <a:rPr lang="en-US" altLang="en-US" sz="2118" dirty="0">
                <a:latin typeface="Arial" panose="020B0604020202020204" pitchFamily="34" charset="0"/>
                <a:cs typeface="Arial" panose="020B0604020202020204" pitchFamily="34" charset="0"/>
              </a:rPr>
              <a:t>Two types of data communications</a:t>
            </a:r>
          </a:p>
          <a:p>
            <a:pPr marL="1059012" lvl="2" indent="-252146">
              <a:buFont typeface="Arial" panose="020B0604020202020204" pitchFamily="34" charset="0"/>
              <a:buChar char="•"/>
            </a:pPr>
            <a:r>
              <a:rPr lang="en-US" altLang="en-US" sz="1765" dirty="0">
                <a:latin typeface="Arial" panose="020B0604020202020204" pitchFamily="34" charset="0"/>
                <a:cs typeface="Arial" panose="020B0604020202020204" pitchFamily="34" charset="0"/>
              </a:rPr>
              <a:t>External communications to Internet hosts	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</a:t>
            </a:r>
          </a:p>
          <a:p>
            <a:pPr marL="1462446" lvl="3" indent="-252146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each client user requests/receives services: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gmail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google service, online shopping, </a:t>
            </a:r>
            <a:r>
              <a:rPr lang="mr-IN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59012" lvl="2" indent="-252146">
              <a:buFont typeface="Arial" panose="020B0604020202020204" pitchFamily="34" charset="0"/>
              <a:buChar char="•"/>
            </a:pPr>
            <a:r>
              <a:rPr lang="en-US" altLang="en-US" sz="1765" dirty="0">
                <a:latin typeface="Arial" panose="020B0604020202020204" pitchFamily="34" charset="0"/>
                <a:cs typeface="Arial" panose="020B0604020202020204" pitchFamily="34" charset="0"/>
              </a:rPr>
              <a:t>Internal communications among servers</a:t>
            </a:r>
          </a:p>
          <a:p>
            <a:pPr marL="1462446" lvl="3" indent="-252146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Used for internal data storage, processing and transfer by cloud computing software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US" altLang="en-US" sz="2471" dirty="0">
                <a:cs typeface="Arial" panose="020B0604020202020204" pitchFamily="34" charset="0"/>
              </a:rPr>
              <a:t>Network that serves both “commodity servers” and user clients</a:t>
            </a:r>
          </a:p>
          <a:p>
            <a:pPr marL="806867" lvl="1" indent="-403433">
              <a:buFont typeface="Arial" panose="020B0604020202020204" pitchFamily="34" charset="0"/>
              <a:buChar char="•"/>
            </a:pPr>
            <a:r>
              <a:rPr lang="en-US" altLang="en-US" sz="2118" dirty="0">
                <a:cs typeface="Arial" panose="020B0604020202020204" pitchFamily="34" charset="0"/>
              </a:rPr>
              <a:t>Network functions: routing &amp; forwarding data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32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59538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4097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3765177" y="2286000"/>
            <a:ext cx="2162734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88677" y="3227294"/>
            <a:ext cx="7115735" cy="154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3552265" y="4773706"/>
            <a:ext cx="4784911" cy="324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73706"/>
            <a:ext cx="2196353" cy="324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  <p:sp>
        <p:nvSpPr>
          <p:cNvPr id="464" name="object 464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30</a:t>
            </a:fld>
            <a:endParaRPr dirty="0"/>
          </a:p>
        </p:txBody>
      </p:sp>
      <p:sp>
        <p:nvSpPr>
          <p:cNvPr id="459" name="object 459"/>
          <p:cNvSpPr txBox="1"/>
          <p:nvPr/>
        </p:nvSpPr>
        <p:spPr>
          <a:xfrm>
            <a:off x="1548652" y="3943215"/>
            <a:ext cx="1203512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17513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3367233" y="3956057"/>
            <a:ext cx="396688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4180444" y="3952830"/>
            <a:ext cx="396688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6943479" y="3940055"/>
            <a:ext cx="1187263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01824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5163356" y="3965672"/>
            <a:ext cx="1219200" cy="81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33762" algn="l"/>
              </a:tabLst>
            </a:pPr>
            <a:r>
              <a:rPr sz="5294" b="1" spc="-4" dirty="0">
                <a:solidFill>
                  <a:srgbClr val="FF2900"/>
                </a:solidFill>
                <a:latin typeface="Arial"/>
                <a:cs typeface="Arial"/>
              </a:rPr>
              <a:t>0	1</a:t>
            </a:r>
            <a:endParaRPr sz="5294">
              <a:latin typeface="Arial"/>
              <a:cs typeface="Arial"/>
            </a:endParaRPr>
          </a:p>
        </p:txBody>
      </p:sp>
      <p:sp>
        <p:nvSpPr>
          <p:cNvPr id="465" name="object 458">
            <a:extLst>
              <a:ext uri="{FF2B5EF4-FFF2-40B4-BE49-F238E27FC236}">
                <a16:creationId xmlns:a16="http://schemas.microsoft.com/office/drawing/2014/main" id="{C5E206E9-1C63-8C4D-AA29-1552976145CC}"/>
              </a:ext>
            </a:extLst>
          </p:cNvPr>
          <p:cNvSpPr txBox="1"/>
          <p:nvPr/>
        </p:nvSpPr>
        <p:spPr>
          <a:xfrm>
            <a:off x="1878689" y="5364121"/>
            <a:ext cx="5952004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dirty="0">
                <a:latin typeface="Arial"/>
                <a:cs typeface="Arial"/>
              </a:rPr>
              <a:t>PMAC:</a:t>
            </a:r>
            <a:r>
              <a:rPr sz="3530" spc="-44" dirty="0">
                <a:latin typeface="Arial"/>
                <a:cs typeface="Arial"/>
              </a:rPr>
              <a:t> </a:t>
            </a:r>
            <a:r>
              <a:rPr sz="3530" spc="-4" dirty="0">
                <a:solidFill>
                  <a:srgbClr val="FF2900"/>
                </a:solidFill>
                <a:latin typeface="Arial"/>
                <a:cs typeface="Arial"/>
              </a:rPr>
              <a:t>pod.</a:t>
            </a:r>
            <a:r>
              <a:rPr sz="3530" spc="-4" dirty="0">
                <a:solidFill>
                  <a:srgbClr val="007AAA"/>
                </a:solidFill>
                <a:latin typeface="Arial"/>
                <a:cs typeface="Arial"/>
              </a:rPr>
              <a:t>position.</a:t>
            </a:r>
            <a:r>
              <a:rPr sz="3530" spc="-4" dirty="0">
                <a:solidFill>
                  <a:srgbClr val="008F00"/>
                </a:solidFill>
                <a:latin typeface="Arial"/>
                <a:cs typeface="Arial"/>
              </a:rPr>
              <a:t>port.</a:t>
            </a:r>
            <a:r>
              <a:rPr sz="3530" spc="-4" dirty="0">
                <a:solidFill>
                  <a:srgbClr val="B1AEA9"/>
                </a:solidFill>
                <a:latin typeface="Arial"/>
                <a:cs typeface="Arial"/>
              </a:rPr>
              <a:t>vmid</a:t>
            </a:r>
            <a:endParaRPr sz="353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09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59538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4097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3810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3765177" y="2286000"/>
            <a:ext cx="2162734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88677" y="3227294"/>
            <a:ext cx="7115735" cy="154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3552265" y="4773706"/>
            <a:ext cx="4784911" cy="324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73706"/>
            <a:ext cx="2196353" cy="324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  <p:sp>
        <p:nvSpPr>
          <p:cNvPr id="464" name="object 464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31</a:t>
            </a:fld>
            <a:endParaRPr dirty="0"/>
          </a:p>
        </p:txBody>
      </p:sp>
      <p:sp>
        <p:nvSpPr>
          <p:cNvPr id="458" name="object 458"/>
          <p:cNvSpPr txBox="1"/>
          <p:nvPr/>
        </p:nvSpPr>
        <p:spPr>
          <a:xfrm>
            <a:off x="1878689" y="5351929"/>
            <a:ext cx="5952004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dirty="0">
                <a:latin typeface="Arial"/>
                <a:cs typeface="Arial"/>
              </a:rPr>
              <a:t>PMAC:</a:t>
            </a:r>
            <a:r>
              <a:rPr sz="3530" spc="-44" dirty="0">
                <a:latin typeface="Arial"/>
                <a:cs typeface="Arial"/>
              </a:rPr>
              <a:t> </a:t>
            </a:r>
            <a:r>
              <a:rPr sz="3530" spc="-4" dirty="0">
                <a:solidFill>
                  <a:srgbClr val="FF2900"/>
                </a:solidFill>
                <a:latin typeface="Arial"/>
                <a:cs typeface="Arial"/>
              </a:rPr>
              <a:t>pod.</a:t>
            </a:r>
            <a:r>
              <a:rPr sz="3530" spc="-4" dirty="0">
                <a:solidFill>
                  <a:srgbClr val="007AAA"/>
                </a:solidFill>
                <a:latin typeface="Arial"/>
                <a:cs typeface="Arial"/>
              </a:rPr>
              <a:t>position.</a:t>
            </a:r>
            <a:r>
              <a:rPr sz="3530" spc="-4" dirty="0">
                <a:solidFill>
                  <a:srgbClr val="008F00"/>
                </a:solidFill>
                <a:latin typeface="Arial"/>
                <a:cs typeface="Arial"/>
              </a:rPr>
              <a:t>port.</a:t>
            </a:r>
            <a:r>
              <a:rPr sz="3530" spc="-4" dirty="0">
                <a:solidFill>
                  <a:srgbClr val="B1AEA9"/>
                </a:solidFill>
                <a:latin typeface="Arial"/>
                <a:cs typeface="Arial"/>
              </a:rPr>
              <a:t>vmid</a:t>
            </a:r>
            <a:endParaRPr sz="3530" dirty="0">
              <a:latin typeface="Arial"/>
              <a:cs typeface="Arial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48653" y="3943170"/>
            <a:ext cx="1078566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17513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3367188" y="3955990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4180422" y="3952808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5163356" y="3965627"/>
            <a:ext cx="1094815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33762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</a:t>
            </a:r>
            <a:r>
              <a:rPr sz="5294" b="1" spc="-6" baseline="1388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5294" baseline="1388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6943478" y="3940032"/>
            <a:ext cx="1062878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01824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69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59538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4097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3765177" y="2286000"/>
            <a:ext cx="2162734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88677" y="3227294"/>
            <a:ext cx="7115735" cy="154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3552265" y="4773706"/>
            <a:ext cx="4784911" cy="324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73706"/>
            <a:ext cx="2196353" cy="324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  <p:sp>
        <p:nvSpPr>
          <p:cNvPr id="464" name="object 464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32</a:t>
            </a:fld>
            <a:endParaRPr dirty="0"/>
          </a:p>
        </p:txBody>
      </p:sp>
      <p:sp>
        <p:nvSpPr>
          <p:cNvPr id="458" name="object 458"/>
          <p:cNvSpPr txBox="1"/>
          <p:nvPr/>
        </p:nvSpPr>
        <p:spPr>
          <a:xfrm>
            <a:off x="1878688" y="5351929"/>
            <a:ext cx="5951444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dirty="0">
                <a:latin typeface="Arial"/>
                <a:cs typeface="Arial"/>
              </a:rPr>
              <a:t>PMAC:</a:t>
            </a:r>
            <a:r>
              <a:rPr sz="3530" spc="-62" dirty="0">
                <a:latin typeface="Arial"/>
                <a:cs typeface="Arial"/>
              </a:rPr>
              <a:t> </a:t>
            </a:r>
            <a:r>
              <a:rPr sz="3530" spc="-4" dirty="0">
                <a:solidFill>
                  <a:srgbClr val="FF2900"/>
                </a:solidFill>
                <a:latin typeface="Arial"/>
                <a:cs typeface="Arial"/>
              </a:rPr>
              <a:t>pod.</a:t>
            </a:r>
            <a:r>
              <a:rPr sz="3530" spc="-4" dirty="0">
                <a:solidFill>
                  <a:srgbClr val="007AAA"/>
                </a:solidFill>
                <a:latin typeface="Arial"/>
                <a:cs typeface="Arial"/>
              </a:rPr>
              <a:t>position.</a:t>
            </a:r>
            <a:r>
              <a:rPr sz="3530" spc="-4" dirty="0">
                <a:solidFill>
                  <a:srgbClr val="008F00"/>
                </a:solidFill>
                <a:latin typeface="Arial"/>
                <a:cs typeface="Arial"/>
              </a:rPr>
              <a:t>port.</a:t>
            </a:r>
            <a:r>
              <a:rPr sz="3530" spc="-4" dirty="0">
                <a:solidFill>
                  <a:srgbClr val="8548B0"/>
                </a:solidFill>
                <a:latin typeface="Arial"/>
                <a:cs typeface="Arial"/>
              </a:rPr>
              <a:t>vmid</a:t>
            </a:r>
            <a:endParaRPr sz="3530">
              <a:latin typeface="Arial"/>
              <a:cs typeface="Arial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48653" y="3943170"/>
            <a:ext cx="1078566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17513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3367188" y="3955990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4180422" y="3952808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5163356" y="3965627"/>
            <a:ext cx="1094815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33762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</a:t>
            </a:r>
            <a:r>
              <a:rPr sz="5294" b="1" spc="-6" baseline="1388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5294" baseline="1388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6943478" y="3940032"/>
            <a:ext cx="1062878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01824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97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9538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502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7328647" y="2286000"/>
            <a:ext cx="414618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5513294" y="2286000"/>
            <a:ext cx="414617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3765176" y="2286000"/>
            <a:ext cx="414618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949823" y="2286000"/>
            <a:ext cx="414618" cy="336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288677" y="3227294"/>
            <a:ext cx="7115735" cy="137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43853" y="4605618"/>
            <a:ext cx="7194176" cy="5378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 txBox="1">
            <a:spLocks noGrp="1"/>
          </p:cNvSpPr>
          <p:nvPr>
            <p:ph type="title"/>
          </p:nvPr>
        </p:nvSpPr>
        <p:spPr>
          <a:xfrm>
            <a:off x="1400735" y="-23754"/>
            <a:ext cx="6617074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Imposing Hierarchy On </a:t>
            </a:r>
            <a:r>
              <a:rPr dirty="0"/>
              <a:t>A </a:t>
            </a:r>
            <a:r>
              <a:rPr spc="-4" dirty="0"/>
              <a:t>Multi-Rooted</a:t>
            </a:r>
            <a:r>
              <a:rPr spc="-66" dirty="0"/>
              <a:t> </a:t>
            </a:r>
            <a:r>
              <a:rPr spc="-4" dirty="0"/>
              <a:t>Tree</a:t>
            </a:r>
          </a:p>
        </p:txBody>
      </p:sp>
      <p:sp>
        <p:nvSpPr>
          <p:cNvPr id="456" name="object 456"/>
          <p:cNvSpPr txBox="1"/>
          <p:nvPr/>
        </p:nvSpPr>
        <p:spPr>
          <a:xfrm>
            <a:off x="1548653" y="3943170"/>
            <a:ext cx="1078566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17513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3367188" y="3955990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</a:t>
            </a:r>
            <a:endParaRPr sz="3530">
              <a:latin typeface="Arial"/>
              <a:cs typeface="Arial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4180422" y="3952808"/>
            <a:ext cx="271743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5163356" y="3965627"/>
            <a:ext cx="1094815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33762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</a:t>
            </a:r>
            <a:r>
              <a:rPr sz="5294" b="1" spc="-6" baseline="1388" dirty="0">
                <a:solidFill>
                  <a:srgbClr val="FFBFBD"/>
                </a:solidFill>
                <a:latin typeface="Arial"/>
                <a:cs typeface="Arial"/>
              </a:rPr>
              <a:t>1</a:t>
            </a:r>
            <a:endParaRPr sz="5294" baseline="1388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6943478" y="3940032"/>
            <a:ext cx="1062878" cy="54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801824" algn="l"/>
              </a:tabLst>
            </a:pPr>
            <a:r>
              <a:rPr sz="3530" b="1" spc="-4" dirty="0">
                <a:solidFill>
                  <a:srgbClr val="FFBFBD"/>
                </a:solidFill>
                <a:latin typeface="Arial"/>
                <a:cs typeface="Arial"/>
              </a:rPr>
              <a:t>0	1</a:t>
            </a:r>
            <a:endParaRPr sz="3530">
              <a:latin typeface="Arial"/>
              <a:cs typeface="Arial"/>
            </a:endParaRPr>
          </a:p>
        </p:txBody>
      </p:sp>
      <p:sp>
        <p:nvSpPr>
          <p:cNvPr id="461" name="object 461"/>
          <p:cNvSpPr/>
          <p:nvPr/>
        </p:nvSpPr>
        <p:spPr>
          <a:xfrm>
            <a:off x="1322294" y="5260366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599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599"/>
                </a:lnTo>
                <a:close/>
              </a:path>
            </a:pathLst>
          </a:custGeom>
          <a:solidFill>
            <a:srgbClr val="40657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1322294" y="5260354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599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599"/>
                </a:lnTo>
                <a:lnTo>
                  <a:pt x="0" y="228599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 txBox="1"/>
          <p:nvPr/>
        </p:nvSpPr>
        <p:spPr>
          <a:xfrm>
            <a:off x="1454064" y="5267089"/>
            <a:ext cx="1286996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00:00:00:02:00:01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/>
          <p:nvPr/>
        </p:nvSpPr>
        <p:spPr>
          <a:xfrm>
            <a:off x="1386324" y="5513294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E8F0F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5" name="object 465"/>
          <p:cNvSpPr/>
          <p:nvPr/>
        </p:nvSpPr>
        <p:spPr>
          <a:xfrm>
            <a:off x="1386324" y="5513283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59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 txBox="1"/>
          <p:nvPr/>
        </p:nvSpPr>
        <p:spPr>
          <a:xfrm>
            <a:off x="1386324" y="5520018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00:00:00:03:00:01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7" name="object 467"/>
          <p:cNvSpPr/>
          <p:nvPr/>
        </p:nvSpPr>
        <p:spPr>
          <a:xfrm>
            <a:off x="1453559" y="5766221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5D8E9D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8" name="object 468"/>
          <p:cNvSpPr/>
          <p:nvPr/>
        </p:nvSpPr>
        <p:spPr>
          <a:xfrm>
            <a:off x="1453559" y="5766211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9" name="object 469"/>
          <p:cNvSpPr txBox="1"/>
          <p:nvPr/>
        </p:nvSpPr>
        <p:spPr>
          <a:xfrm>
            <a:off x="1453559" y="5772949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00:00:01:02:00:01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1546412" y="6004739"/>
            <a:ext cx="1546412" cy="189154"/>
          </a:xfrm>
          <a:prstGeom prst="rect">
            <a:avLst/>
          </a:prstGeom>
          <a:solidFill>
            <a:srgbClr val="CFE0E5"/>
          </a:solidFill>
          <a:ln w="25400">
            <a:solidFill>
              <a:srgbClr val="618792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31676">
              <a:lnSpc>
                <a:spcPts val="1446"/>
              </a:lnSpc>
              <a:spcBef>
                <a:spcPts val="75"/>
              </a:spcBef>
            </a:pPr>
            <a:r>
              <a:rPr sz="1235" spc="-4" dirty="0">
                <a:latin typeface="Arial"/>
                <a:cs typeface="Arial"/>
              </a:rPr>
              <a:t>00:00:01:03:00:01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3140852" y="5237943"/>
            <a:ext cx="1546412" cy="179536"/>
          </a:xfrm>
          <a:prstGeom prst="rect">
            <a:avLst/>
          </a:prstGeom>
          <a:solidFill>
            <a:srgbClr val="941300"/>
          </a:solidFill>
          <a:ln w="25400">
            <a:solidFill>
              <a:srgbClr val="6187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1676">
              <a:lnSpc>
                <a:spcPts val="1412"/>
              </a:lnSpc>
            </a:pPr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00:01:00:02:00:01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2" name="object 472"/>
          <p:cNvSpPr/>
          <p:nvPr/>
        </p:nvSpPr>
        <p:spPr>
          <a:xfrm>
            <a:off x="3204882" y="5490882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599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599"/>
                </a:lnTo>
                <a:close/>
              </a:path>
            </a:pathLst>
          </a:custGeom>
          <a:solidFill>
            <a:srgbClr val="FFD5A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3" name="object 473"/>
          <p:cNvSpPr/>
          <p:nvPr/>
        </p:nvSpPr>
        <p:spPr>
          <a:xfrm>
            <a:off x="3204882" y="5490871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4" name="object 474"/>
          <p:cNvSpPr txBox="1"/>
          <p:nvPr/>
        </p:nvSpPr>
        <p:spPr>
          <a:xfrm>
            <a:off x="3204882" y="5497606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00:01:00:03:00:01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3272118" y="5743810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6" name="object 476"/>
          <p:cNvSpPr/>
          <p:nvPr/>
        </p:nvSpPr>
        <p:spPr>
          <a:xfrm>
            <a:off x="3272118" y="5743810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7" name="object 477"/>
          <p:cNvSpPr txBox="1"/>
          <p:nvPr/>
        </p:nvSpPr>
        <p:spPr>
          <a:xfrm>
            <a:off x="3272118" y="5750539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00:01:01:02:00:01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8" name="object 478"/>
          <p:cNvSpPr/>
          <p:nvPr/>
        </p:nvSpPr>
        <p:spPr>
          <a:xfrm>
            <a:off x="3364969" y="5996749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FFAB7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9" name="object 479"/>
          <p:cNvSpPr/>
          <p:nvPr/>
        </p:nvSpPr>
        <p:spPr>
          <a:xfrm>
            <a:off x="3364958" y="5996738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59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0" name="object 480"/>
          <p:cNvSpPr txBox="1"/>
          <p:nvPr/>
        </p:nvSpPr>
        <p:spPr>
          <a:xfrm>
            <a:off x="3364958" y="6003470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00:01:01:03:00:01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4930588" y="5234738"/>
            <a:ext cx="1546412" cy="179536"/>
          </a:xfrm>
          <a:prstGeom prst="rect">
            <a:avLst/>
          </a:prstGeom>
          <a:solidFill>
            <a:srgbClr val="796900"/>
          </a:solidFill>
          <a:ln w="25400">
            <a:solidFill>
              <a:srgbClr val="6187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1676">
              <a:lnSpc>
                <a:spcPts val="1412"/>
              </a:lnSpc>
            </a:pPr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00:02:00:02:00:01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82" name="object 482"/>
          <p:cNvSpPr/>
          <p:nvPr/>
        </p:nvSpPr>
        <p:spPr>
          <a:xfrm>
            <a:off x="4994618" y="5487677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599" y="228600"/>
                </a:moveTo>
                <a:lnTo>
                  <a:pt x="1752599" y="0"/>
                </a:lnTo>
                <a:lnTo>
                  <a:pt x="0" y="0"/>
                </a:lnTo>
                <a:lnTo>
                  <a:pt x="0" y="228600"/>
                </a:lnTo>
                <a:lnTo>
                  <a:pt x="1752599" y="228600"/>
                </a:lnTo>
                <a:close/>
              </a:path>
            </a:pathLst>
          </a:custGeom>
          <a:solidFill>
            <a:srgbClr val="FDF5D1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3" name="object 483"/>
          <p:cNvSpPr/>
          <p:nvPr/>
        </p:nvSpPr>
        <p:spPr>
          <a:xfrm>
            <a:off x="4994618" y="5487666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599" y="0"/>
                </a:lnTo>
                <a:lnTo>
                  <a:pt x="1752599" y="22859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4" name="object 484"/>
          <p:cNvSpPr txBox="1"/>
          <p:nvPr/>
        </p:nvSpPr>
        <p:spPr>
          <a:xfrm>
            <a:off x="4994618" y="5494400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00:02:00:03:00:01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85" name="object 485"/>
          <p:cNvSpPr/>
          <p:nvPr/>
        </p:nvSpPr>
        <p:spPr>
          <a:xfrm>
            <a:off x="5061853" y="5740616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599" y="228599"/>
                </a:moveTo>
                <a:lnTo>
                  <a:pt x="1752599" y="0"/>
                </a:lnTo>
                <a:lnTo>
                  <a:pt x="0" y="0"/>
                </a:lnTo>
                <a:lnTo>
                  <a:pt x="0" y="228599"/>
                </a:lnTo>
                <a:lnTo>
                  <a:pt x="1752599" y="228599"/>
                </a:lnTo>
                <a:close/>
              </a:path>
            </a:pathLst>
          </a:custGeom>
          <a:solidFill>
            <a:srgbClr val="AA9401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6" name="object 486"/>
          <p:cNvSpPr/>
          <p:nvPr/>
        </p:nvSpPr>
        <p:spPr>
          <a:xfrm>
            <a:off x="5061853" y="5740605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599" y="0"/>
                </a:lnTo>
                <a:lnTo>
                  <a:pt x="1752599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7" name="object 487"/>
          <p:cNvSpPr txBox="1"/>
          <p:nvPr/>
        </p:nvSpPr>
        <p:spPr>
          <a:xfrm>
            <a:off x="5061853" y="5747336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00:02:01:02:00:01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88" name="object 488"/>
          <p:cNvSpPr/>
          <p:nvPr/>
        </p:nvSpPr>
        <p:spPr>
          <a:xfrm>
            <a:off x="5154706" y="5993544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FAEC9F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9" name="object 489"/>
          <p:cNvSpPr/>
          <p:nvPr/>
        </p:nvSpPr>
        <p:spPr>
          <a:xfrm>
            <a:off x="5154694" y="5993533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0" name="object 490"/>
          <p:cNvSpPr txBox="1"/>
          <p:nvPr/>
        </p:nvSpPr>
        <p:spPr>
          <a:xfrm>
            <a:off x="5154694" y="6000268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00:02:01:03:00:01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91" name="object 491"/>
          <p:cNvSpPr txBox="1"/>
          <p:nvPr/>
        </p:nvSpPr>
        <p:spPr>
          <a:xfrm>
            <a:off x="6723518" y="5209122"/>
            <a:ext cx="1546412" cy="179536"/>
          </a:xfrm>
          <a:prstGeom prst="rect">
            <a:avLst/>
          </a:prstGeom>
          <a:solidFill>
            <a:srgbClr val="004100"/>
          </a:solidFill>
          <a:ln w="25400">
            <a:solidFill>
              <a:srgbClr val="6187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1676">
              <a:lnSpc>
                <a:spcPts val="1412"/>
              </a:lnSpc>
            </a:pPr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00:03:00:02:00:01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92" name="object 492"/>
          <p:cNvSpPr/>
          <p:nvPr/>
        </p:nvSpPr>
        <p:spPr>
          <a:xfrm>
            <a:off x="6787559" y="5462072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600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600"/>
                </a:lnTo>
                <a:close/>
              </a:path>
            </a:pathLst>
          </a:custGeom>
          <a:solidFill>
            <a:srgbClr val="A6FCA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3" name="object 493"/>
          <p:cNvSpPr/>
          <p:nvPr/>
        </p:nvSpPr>
        <p:spPr>
          <a:xfrm>
            <a:off x="6787548" y="5462060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59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4" name="object 494"/>
          <p:cNvSpPr txBox="1"/>
          <p:nvPr/>
        </p:nvSpPr>
        <p:spPr>
          <a:xfrm>
            <a:off x="6787548" y="5468795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00:03:00:03:00:01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95" name="object 495"/>
          <p:cNvSpPr/>
          <p:nvPr/>
        </p:nvSpPr>
        <p:spPr>
          <a:xfrm>
            <a:off x="6854794" y="5715000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599"/>
                </a:moveTo>
                <a:lnTo>
                  <a:pt x="1752600" y="0"/>
                </a:lnTo>
                <a:lnTo>
                  <a:pt x="0" y="0"/>
                </a:lnTo>
                <a:lnTo>
                  <a:pt x="0" y="228600"/>
                </a:lnTo>
                <a:lnTo>
                  <a:pt x="1752600" y="228599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6" name="object 496"/>
          <p:cNvSpPr/>
          <p:nvPr/>
        </p:nvSpPr>
        <p:spPr>
          <a:xfrm>
            <a:off x="6854784" y="5714988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7" name="object 497"/>
          <p:cNvSpPr txBox="1"/>
          <p:nvPr/>
        </p:nvSpPr>
        <p:spPr>
          <a:xfrm>
            <a:off x="6854784" y="5721724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00:03:01:02:00:01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6947647" y="5967927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228599"/>
                </a:moveTo>
                <a:lnTo>
                  <a:pt x="1752600" y="0"/>
                </a:lnTo>
                <a:lnTo>
                  <a:pt x="0" y="0"/>
                </a:lnTo>
                <a:lnTo>
                  <a:pt x="0" y="228599"/>
                </a:lnTo>
                <a:lnTo>
                  <a:pt x="1752600" y="228599"/>
                </a:lnTo>
                <a:close/>
              </a:path>
            </a:pathLst>
          </a:custGeom>
          <a:solidFill>
            <a:srgbClr val="72FA7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9" name="object 499"/>
          <p:cNvSpPr/>
          <p:nvPr/>
        </p:nvSpPr>
        <p:spPr>
          <a:xfrm>
            <a:off x="6947635" y="5967917"/>
            <a:ext cx="1546412" cy="201706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228600"/>
                </a:moveTo>
                <a:lnTo>
                  <a:pt x="0" y="0"/>
                </a:lnTo>
                <a:lnTo>
                  <a:pt x="1752600" y="0"/>
                </a:lnTo>
                <a:lnTo>
                  <a:pt x="17526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0" name="object 500"/>
          <p:cNvSpPr txBox="1"/>
          <p:nvPr/>
        </p:nvSpPr>
        <p:spPr>
          <a:xfrm>
            <a:off x="6947635" y="5974654"/>
            <a:ext cx="1546412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83"/>
            <a:r>
              <a:rPr sz="1235" spc="-4" dirty="0">
                <a:latin typeface="Arial"/>
                <a:cs typeface="Arial"/>
              </a:rPr>
              <a:t>00:03:01:03:00:01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501" name="object 501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018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528" y="-79602"/>
            <a:ext cx="7489295" cy="1499675"/>
          </a:xfrm>
          <a:prstGeom prst="rect">
            <a:avLst/>
          </a:prstGeom>
        </p:spPr>
        <p:txBody>
          <a:bodyPr vert="horz" wrap="square" lIns="0" tIns="1745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7451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" name="object 4"/>
          <p:cNvSpPr/>
          <p:nvPr/>
        </p:nvSpPr>
        <p:spPr>
          <a:xfrm>
            <a:off x="1008529" y="3328147"/>
            <a:ext cx="6858000" cy="80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1008529" y="4941794"/>
            <a:ext cx="6858000" cy="1176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008529" y="3330724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008529" y="2891118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008529" y="6118400"/>
            <a:ext cx="68580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 txBox="1"/>
          <p:nvPr/>
        </p:nvSpPr>
        <p:spPr>
          <a:xfrm>
            <a:off x="1010770" y="1584493"/>
            <a:ext cx="6242797" cy="2060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lnSpc>
                <a:spcPct val="100699"/>
              </a:lnSpc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Location Discovery Messages (LDMs) </a:t>
            </a:r>
            <a:r>
              <a:rPr sz="2118" spc="-9" dirty="0">
                <a:latin typeface="Arial"/>
                <a:cs typeface="Arial"/>
              </a:rPr>
              <a:t>exchanged  </a:t>
            </a:r>
            <a:r>
              <a:rPr sz="2118" spc="-4" dirty="0">
                <a:latin typeface="Arial"/>
                <a:cs typeface="Arial"/>
              </a:rPr>
              <a:t>between neighboring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switches</a:t>
            </a:r>
            <a:endParaRPr sz="2118">
              <a:latin typeface="Arial"/>
              <a:cs typeface="Arial"/>
            </a:endParaRPr>
          </a:p>
          <a:p>
            <a:pPr marL="313781" indent="-302575">
              <a:spcBef>
                <a:spcPts val="525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Switches self-discover location on boot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up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•"/>
            </a:pPr>
            <a:endParaRPr sz="2074">
              <a:latin typeface="Times New Roman"/>
              <a:cs typeface="Times New Roman"/>
            </a:endParaRPr>
          </a:p>
          <a:p>
            <a:pPr marL="78445">
              <a:tabLst>
                <a:tab pos="2954028" algn="l"/>
              </a:tabLst>
            </a:pPr>
            <a:r>
              <a:rPr sz="1588" b="1" dirty="0">
                <a:latin typeface="Arial"/>
                <a:cs typeface="Arial"/>
              </a:rPr>
              <a:t>Location</a:t>
            </a:r>
            <a:r>
              <a:rPr sz="1588" b="1" spc="18" dirty="0">
                <a:latin typeface="Arial"/>
                <a:cs typeface="Arial"/>
              </a:rPr>
              <a:t> </a:t>
            </a:r>
            <a:r>
              <a:rPr sz="1588" b="1" spc="-4" dirty="0">
                <a:latin typeface="Arial"/>
                <a:cs typeface="Arial"/>
              </a:rPr>
              <a:t>characteristic	</a:t>
            </a:r>
            <a:r>
              <a:rPr sz="1588" b="1" dirty="0">
                <a:latin typeface="Arial"/>
                <a:cs typeface="Arial"/>
              </a:rPr>
              <a:t>Technique</a:t>
            </a:r>
            <a:endParaRPr sz="1588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324">
              <a:latin typeface="Times New Roman"/>
              <a:cs typeface="Times New Roman"/>
            </a:endParaRPr>
          </a:p>
          <a:p>
            <a:pPr marL="313781" lvl="1" indent="-235336">
              <a:buAutoNum type="arabicParenR"/>
              <a:tabLst>
                <a:tab pos="314342" algn="l"/>
                <a:tab pos="2954028" algn="l"/>
              </a:tabLst>
            </a:pPr>
            <a:r>
              <a:rPr sz="1588" spc="-4" dirty="0">
                <a:latin typeface="Arial"/>
                <a:cs typeface="Arial"/>
              </a:rPr>
              <a:t>Tree level</a:t>
            </a:r>
            <a:r>
              <a:rPr sz="1588" spc="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/ </a:t>
            </a:r>
            <a:r>
              <a:rPr sz="1588" spc="-4" dirty="0">
                <a:latin typeface="Arial"/>
                <a:cs typeface="Arial"/>
              </a:rPr>
              <a:t>Role	Based on neighbor</a:t>
            </a:r>
            <a:r>
              <a:rPr sz="1588" spc="-35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identity</a:t>
            </a:r>
            <a:endParaRPr sz="1588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650630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22413">
              <a:spcBef>
                <a:spcPts val="274"/>
              </a:spcBef>
            </a:pPr>
            <a:fld id="{81D60167-4931-47E6-BA6A-407CBD079E47}" type="slidenum">
              <a:rPr dirty="0"/>
              <a:pPr marL="22413">
                <a:spcBef>
                  <a:spcPts val="274"/>
                </a:spcBef>
              </a:pPr>
              <a:t>34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78006" y="4173485"/>
            <a:ext cx="141250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302575" algn="l"/>
              </a:tabLst>
            </a:pPr>
            <a:r>
              <a:rPr sz="1588" spc="-4" dirty="0">
                <a:latin typeface="Arial"/>
                <a:cs typeface="Arial"/>
              </a:rPr>
              <a:t>2)	Pod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3939" y="4168897"/>
            <a:ext cx="3688415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899"/>
              </a:lnSpc>
            </a:pPr>
            <a:r>
              <a:rPr sz="1588" spc="-4" dirty="0">
                <a:latin typeface="Arial"/>
                <a:cs typeface="Arial"/>
              </a:rPr>
              <a:t>Aggregation and edge switches agree </a:t>
            </a:r>
            <a:r>
              <a:rPr sz="1588" spc="-9" dirty="0">
                <a:latin typeface="Arial"/>
                <a:cs typeface="Arial"/>
              </a:rPr>
              <a:t>on  </a:t>
            </a:r>
            <a:r>
              <a:rPr sz="1588" spc="-4" dirty="0">
                <a:latin typeface="Arial"/>
                <a:cs typeface="Arial"/>
              </a:rPr>
              <a:t>pod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7995" y="4990953"/>
            <a:ext cx="1715060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3) Position</a:t>
            </a:r>
            <a:r>
              <a:rPr sz="1588" spc="-53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3940" y="4986355"/>
            <a:ext cx="3710828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899"/>
              </a:lnSpc>
            </a:pPr>
            <a:r>
              <a:rPr sz="1588" spc="-4" dirty="0">
                <a:latin typeface="Arial"/>
                <a:cs typeface="Arial"/>
              </a:rPr>
              <a:t>Aggregation switches help edge </a:t>
            </a:r>
            <a:r>
              <a:rPr sz="1588" spc="-9" dirty="0">
                <a:latin typeface="Arial"/>
                <a:cs typeface="Arial"/>
              </a:rPr>
              <a:t>switches  </a:t>
            </a:r>
            <a:r>
              <a:rPr sz="1588" spc="-4" dirty="0">
                <a:latin typeface="Arial"/>
                <a:cs typeface="Arial"/>
              </a:rPr>
              <a:t>choose unique position</a:t>
            </a:r>
            <a:r>
              <a:rPr sz="1588" spc="-44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number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44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 txBox="1"/>
          <p:nvPr/>
        </p:nvSpPr>
        <p:spPr>
          <a:xfrm>
            <a:off x="1748118" y="5647765"/>
            <a:ext cx="4840941" cy="230786"/>
          </a:xfrm>
          <a:prstGeom prst="rect">
            <a:avLst/>
          </a:prstGeom>
        </p:spPr>
        <p:txBody>
          <a:bodyPr vert="horz" wrap="square" lIns="0" tIns="40340" rIns="0" bIns="0" rtlCol="0">
            <a:spAutoFit/>
          </a:bodyPr>
          <a:lstStyle/>
          <a:p>
            <a:pPr marL="80687">
              <a:spcBef>
                <a:spcPts val="317"/>
              </a:spcBef>
              <a:tabLst>
                <a:tab pos="2167333" algn="l"/>
                <a:tab pos="3209535" algn="l"/>
                <a:tab pos="4218119" algn="l"/>
              </a:tabLst>
            </a:pPr>
            <a:r>
              <a:rPr sz="1235" dirty="0">
                <a:latin typeface="Arial"/>
                <a:cs typeface="Arial"/>
              </a:rPr>
              <a:t>A0:B1:FD:56:32:01	</a:t>
            </a:r>
            <a:r>
              <a:rPr sz="1235" spc="-4" dirty="0">
                <a:latin typeface="Arial"/>
                <a:cs typeface="Arial"/>
              </a:rPr>
              <a:t>??	??	</a:t>
            </a: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48" name="object 448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3160059" y="3294530"/>
            <a:ext cx="1613647" cy="1411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299882" y="3272118"/>
            <a:ext cx="1703294" cy="1445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17676"/>
            <a:ext cx="3473824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747411" y="3729653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689373" y="3697942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109045"/>
                </a:moveTo>
                <a:lnTo>
                  <a:pt x="241" y="116341"/>
                </a:lnTo>
                <a:lnTo>
                  <a:pt x="3202" y="123013"/>
                </a:lnTo>
                <a:lnTo>
                  <a:pt x="8690" y="128219"/>
                </a:lnTo>
                <a:lnTo>
                  <a:pt x="15769" y="130889"/>
                </a:lnTo>
                <a:lnTo>
                  <a:pt x="23069" y="130648"/>
                </a:lnTo>
                <a:lnTo>
                  <a:pt x="29746" y="127686"/>
                </a:lnTo>
                <a:lnTo>
                  <a:pt x="34953" y="122199"/>
                </a:lnTo>
                <a:lnTo>
                  <a:pt x="66488" y="71882"/>
                </a:lnTo>
                <a:lnTo>
                  <a:pt x="97895" y="122275"/>
                </a:lnTo>
                <a:lnTo>
                  <a:pt x="103086" y="127782"/>
                </a:lnTo>
                <a:lnTo>
                  <a:pt x="109752" y="130762"/>
                </a:lnTo>
                <a:lnTo>
                  <a:pt x="117049" y="131023"/>
                </a:lnTo>
                <a:lnTo>
                  <a:pt x="124133" y="128371"/>
                </a:lnTo>
                <a:lnTo>
                  <a:pt x="129634" y="123180"/>
                </a:lnTo>
                <a:lnTo>
                  <a:pt x="132613" y="116514"/>
                </a:lnTo>
                <a:lnTo>
                  <a:pt x="132873" y="109217"/>
                </a:lnTo>
                <a:lnTo>
                  <a:pt x="130216" y="102133"/>
                </a:lnTo>
                <a:lnTo>
                  <a:pt x="66576" y="0"/>
                </a:lnTo>
                <a:lnTo>
                  <a:pt x="2670" y="101968"/>
                </a:lnTo>
                <a:lnTo>
                  <a:pt x="0" y="10904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804136" y="3730215"/>
            <a:ext cx="581585" cy="517151"/>
          </a:xfrm>
          <a:custGeom>
            <a:avLst/>
            <a:gdLst/>
            <a:ahLst/>
            <a:cxnLst/>
            <a:rect l="l" t="t" r="r" b="b"/>
            <a:pathLst>
              <a:path w="659130" h="586104">
                <a:moveTo>
                  <a:pt x="658939" y="0"/>
                </a:moveTo>
                <a:lnTo>
                  <a:pt x="0" y="585724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2290818" y="3709148"/>
            <a:ext cx="118782" cy="114299"/>
          </a:xfrm>
          <a:custGeom>
            <a:avLst/>
            <a:gdLst/>
            <a:ahLst/>
            <a:cxnLst/>
            <a:rect l="l" t="t" r="r" b="b"/>
            <a:pathLst>
              <a:path w="134619" h="129539">
                <a:moveTo>
                  <a:pt x="63129" y="112273"/>
                </a:moveTo>
                <a:lnTo>
                  <a:pt x="65341" y="119230"/>
                </a:lnTo>
                <a:lnTo>
                  <a:pt x="70001" y="124850"/>
                </a:lnTo>
                <a:lnTo>
                  <a:pt x="76695" y="128371"/>
                </a:lnTo>
                <a:lnTo>
                  <a:pt x="84233" y="129029"/>
                </a:lnTo>
                <a:lnTo>
                  <a:pt x="91195" y="126820"/>
                </a:lnTo>
                <a:lnTo>
                  <a:pt x="96819" y="122161"/>
                </a:lnTo>
                <a:lnTo>
                  <a:pt x="100342" y="115468"/>
                </a:lnTo>
                <a:lnTo>
                  <a:pt x="134238" y="0"/>
                </a:lnTo>
                <a:lnTo>
                  <a:pt x="80505" y="9116"/>
                </a:lnTo>
                <a:lnTo>
                  <a:pt x="80505" y="47764"/>
                </a:lnTo>
                <a:lnTo>
                  <a:pt x="63779" y="104736"/>
                </a:lnTo>
                <a:lnTo>
                  <a:pt x="63129" y="112273"/>
                </a:lnTo>
                <a:close/>
              </a:path>
              <a:path w="134619" h="129539">
                <a:moveTo>
                  <a:pt x="0" y="42087"/>
                </a:moveTo>
                <a:lnTo>
                  <a:pt x="2718" y="49150"/>
                </a:lnTo>
                <a:lnTo>
                  <a:pt x="7756" y="54440"/>
                </a:lnTo>
                <a:lnTo>
                  <a:pt x="14408" y="57455"/>
                </a:lnTo>
                <a:lnTo>
                  <a:pt x="21970" y="57696"/>
                </a:lnTo>
                <a:lnTo>
                  <a:pt x="80505" y="47764"/>
                </a:lnTo>
                <a:lnTo>
                  <a:pt x="80505" y="9116"/>
                </a:lnTo>
                <a:lnTo>
                  <a:pt x="15595" y="20129"/>
                </a:lnTo>
                <a:lnTo>
                  <a:pt x="8533" y="22842"/>
                </a:lnTo>
                <a:lnTo>
                  <a:pt x="3244" y="27879"/>
                </a:lnTo>
                <a:lnTo>
                  <a:pt x="232" y="34531"/>
                </a:lnTo>
                <a:lnTo>
                  <a:pt x="0" y="42087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 txBox="1">
            <a:spLocks noGrp="1"/>
          </p:cNvSpPr>
          <p:nvPr>
            <p:ph type="title"/>
          </p:nvPr>
        </p:nvSpPr>
        <p:spPr>
          <a:xfrm>
            <a:off x="1400734" y="10912"/>
            <a:ext cx="7206817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1" name="object 461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906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6"/>
          </a:xfrm>
          <a:prstGeom prst="rect">
            <a:avLst/>
          </a:prstGeom>
        </p:spPr>
        <p:txBody>
          <a:bodyPr vert="horz" wrap="square" lIns="0" tIns="40340" rIns="0" bIns="0" rtlCol="0">
            <a:spAutoFit/>
          </a:bodyPr>
          <a:lstStyle/>
          <a:p>
            <a:pPr marL="80687">
              <a:spcBef>
                <a:spcPts val="317"/>
              </a:spcBef>
              <a:tabLst>
                <a:tab pos="2167333" algn="l"/>
                <a:tab pos="3209535" algn="l"/>
                <a:tab pos="4218119" algn="l"/>
              </a:tabLst>
            </a:pPr>
            <a:r>
              <a:rPr sz="1235" dirty="0">
                <a:latin typeface="Arial"/>
                <a:cs typeface="Arial"/>
              </a:rPr>
              <a:t>A0:B1:FD:56:32:01	</a:t>
            </a:r>
            <a:r>
              <a:rPr sz="1235" spc="-4" dirty="0">
                <a:latin typeface="Arial"/>
                <a:cs typeface="Arial"/>
              </a:rPr>
              <a:t>??	??	</a:t>
            </a: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747456" y="3697930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688925" y="4120216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21803"/>
                </a:moveTo>
                <a:lnTo>
                  <a:pt x="2657" y="28887"/>
                </a:lnTo>
                <a:lnTo>
                  <a:pt x="66296" y="131021"/>
                </a:lnTo>
                <a:lnTo>
                  <a:pt x="130203" y="29053"/>
                </a:lnTo>
                <a:lnTo>
                  <a:pt x="132873" y="21975"/>
                </a:lnTo>
                <a:lnTo>
                  <a:pt x="132632" y="14679"/>
                </a:lnTo>
                <a:lnTo>
                  <a:pt x="129670" y="8007"/>
                </a:lnTo>
                <a:lnTo>
                  <a:pt x="124183" y="2802"/>
                </a:lnTo>
                <a:lnTo>
                  <a:pt x="117106" y="131"/>
                </a:lnTo>
                <a:lnTo>
                  <a:pt x="109810" y="373"/>
                </a:lnTo>
                <a:lnTo>
                  <a:pt x="103137" y="3334"/>
                </a:lnTo>
                <a:lnTo>
                  <a:pt x="97932" y="8821"/>
                </a:lnTo>
                <a:lnTo>
                  <a:pt x="66385" y="59139"/>
                </a:lnTo>
                <a:lnTo>
                  <a:pt x="34991" y="8745"/>
                </a:lnTo>
                <a:lnTo>
                  <a:pt x="29793" y="3244"/>
                </a:lnTo>
                <a:lnTo>
                  <a:pt x="23123" y="263"/>
                </a:lnTo>
                <a:lnTo>
                  <a:pt x="15824" y="0"/>
                </a:lnTo>
                <a:lnTo>
                  <a:pt x="8740" y="2649"/>
                </a:lnTo>
                <a:lnTo>
                  <a:pt x="3239" y="7840"/>
                </a:lnTo>
                <a:lnTo>
                  <a:pt x="259" y="14506"/>
                </a:lnTo>
                <a:lnTo>
                  <a:pt x="0" y="21803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827847" y="3709136"/>
            <a:ext cx="581585" cy="517151"/>
          </a:xfrm>
          <a:custGeom>
            <a:avLst/>
            <a:gdLst/>
            <a:ahLst/>
            <a:cxnLst/>
            <a:rect l="l" t="t" r="r" b="b"/>
            <a:pathLst>
              <a:path w="659130" h="586104">
                <a:moveTo>
                  <a:pt x="658939" y="0"/>
                </a:moveTo>
                <a:lnTo>
                  <a:pt x="0" y="585724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804147" y="4133181"/>
            <a:ext cx="118782" cy="114299"/>
          </a:xfrm>
          <a:custGeom>
            <a:avLst/>
            <a:gdLst/>
            <a:ahLst/>
            <a:cxnLst/>
            <a:rect l="l" t="t" r="r" b="b"/>
            <a:pathLst>
              <a:path w="134619" h="129539">
                <a:moveTo>
                  <a:pt x="0" y="129029"/>
                </a:moveTo>
                <a:lnTo>
                  <a:pt x="118643" y="108899"/>
                </a:lnTo>
                <a:lnTo>
                  <a:pt x="134239" y="86941"/>
                </a:lnTo>
                <a:lnTo>
                  <a:pt x="131520" y="79878"/>
                </a:lnTo>
                <a:lnTo>
                  <a:pt x="126482" y="74590"/>
                </a:lnTo>
                <a:lnTo>
                  <a:pt x="119830" y="71578"/>
                </a:lnTo>
                <a:lnTo>
                  <a:pt x="112268" y="71345"/>
                </a:lnTo>
                <a:lnTo>
                  <a:pt x="53733" y="81277"/>
                </a:lnTo>
                <a:lnTo>
                  <a:pt x="53733" y="325"/>
                </a:lnTo>
                <a:lnTo>
                  <a:pt x="50007" y="0"/>
                </a:lnTo>
                <a:lnTo>
                  <a:pt x="43048" y="2208"/>
                </a:lnTo>
                <a:lnTo>
                  <a:pt x="37425" y="6867"/>
                </a:lnTo>
                <a:lnTo>
                  <a:pt x="33896" y="13560"/>
                </a:lnTo>
                <a:lnTo>
                  <a:pt x="0" y="129029"/>
                </a:lnTo>
                <a:close/>
              </a:path>
              <a:path w="134619" h="129539">
                <a:moveTo>
                  <a:pt x="53733" y="325"/>
                </a:moveTo>
                <a:lnTo>
                  <a:pt x="53733" y="81277"/>
                </a:lnTo>
                <a:lnTo>
                  <a:pt x="70459" y="24292"/>
                </a:lnTo>
                <a:lnTo>
                  <a:pt x="71109" y="16755"/>
                </a:lnTo>
                <a:lnTo>
                  <a:pt x="68897" y="9798"/>
                </a:lnTo>
                <a:lnTo>
                  <a:pt x="64237" y="4178"/>
                </a:lnTo>
                <a:lnTo>
                  <a:pt x="57543" y="657"/>
                </a:lnTo>
                <a:lnTo>
                  <a:pt x="53733" y="32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 txBox="1">
            <a:spLocks noGrp="1"/>
          </p:cNvSpPr>
          <p:nvPr>
            <p:ph type="title"/>
          </p:nvPr>
        </p:nvSpPr>
        <p:spPr>
          <a:xfrm>
            <a:off x="1400734" y="-23754"/>
            <a:ext cx="7206817" cy="1543295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1" name="object 461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9725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817593" y="5419165"/>
            <a:ext cx="123488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8466" y="5419165"/>
            <a:ext cx="955301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1465" y="5419165"/>
            <a:ext cx="641537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6404" y="5419165"/>
            <a:ext cx="798419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8118" y="5647765"/>
            <a:ext cx="4840941" cy="230786"/>
          </a:xfrm>
          <a:prstGeom prst="rect">
            <a:avLst/>
          </a:prstGeom>
        </p:spPr>
        <p:txBody>
          <a:bodyPr vert="horz" wrap="square" lIns="0" tIns="40340" rIns="0" bIns="0" rtlCol="0">
            <a:spAutoFit/>
          </a:bodyPr>
          <a:lstStyle/>
          <a:p>
            <a:pPr marL="80687">
              <a:spcBef>
                <a:spcPts val="317"/>
              </a:spcBef>
              <a:tabLst>
                <a:tab pos="2167333" algn="l"/>
                <a:tab pos="3209535" algn="l"/>
                <a:tab pos="4218119" algn="l"/>
              </a:tabLst>
            </a:pPr>
            <a:r>
              <a:rPr sz="1235" dirty="0">
                <a:latin typeface="Arial"/>
                <a:cs typeface="Arial"/>
              </a:rPr>
              <a:t>A0:B1:FD:56:32:01	</a:t>
            </a:r>
            <a:r>
              <a:rPr sz="1235" spc="-4" dirty="0">
                <a:latin typeface="Arial"/>
                <a:cs typeface="Arial"/>
              </a:rPr>
              <a:t>??	??	</a:t>
            </a: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299882" y="3272118"/>
            <a:ext cx="3473824" cy="6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750794" y="3899647"/>
            <a:ext cx="4022912" cy="885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299882" y="4784912"/>
            <a:ext cx="3473824" cy="3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 txBox="1">
            <a:spLocks noGrp="1"/>
          </p:cNvSpPr>
          <p:nvPr>
            <p:ph type="title"/>
          </p:nvPr>
        </p:nvSpPr>
        <p:spPr>
          <a:xfrm>
            <a:off x="1400734" y="-23754"/>
            <a:ext cx="7231201" cy="1565727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3" name="object 463"/>
          <p:cNvSpPr txBox="1"/>
          <p:nvPr/>
        </p:nvSpPr>
        <p:spPr>
          <a:xfrm>
            <a:off x="5580518" y="5647754"/>
            <a:ext cx="1008529" cy="246625"/>
          </a:xfrm>
          <a:prstGeom prst="rect">
            <a:avLst/>
          </a:prstGeom>
          <a:solidFill>
            <a:srgbClr val="FFD953"/>
          </a:solidFill>
          <a:ln w="25400">
            <a:solidFill>
              <a:srgbClr val="618792"/>
            </a:solidFill>
          </a:ln>
        </p:spPr>
        <p:txBody>
          <a:bodyPr vert="horz" wrap="square" lIns="0" tIns="2241" rIns="0" bIns="0" rtlCol="0">
            <a:spAutoFit/>
          </a:bodyPr>
          <a:lstStyle/>
          <a:p>
            <a:pPr marL="4483" algn="ctr">
              <a:spcBef>
                <a:spcPts val="18"/>
              </a:spcBef>
            </a:pPr>
            <a:r>
              <a:rPr sz="1588" spc="-4" dirty="0">
                <a:solidFill>
                  <a:srgbClr val="272727"/>
                </a:solidFill>
                <a:latin typeface="Arial"/>
                <a:cs typeface="Arial"/>
              </a:rPr>
              <a:t>0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875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80126">
              <a:spcBef>
                <a:spcPts val="318"/>
              </a:spcBef>
              <a:tabLst>
                <a:tab pos="2167333" algn="l"/>
                <a:tab pos="3209535" algn="l"/>
                <a:tab pos="4218119" algn="l"/>
              </a:tabLst>
            </a:pPr>
            <a:r>
              <a:rPr sz="1235" dirty="0">
                <a:latin typeface="Arial"/>
                <a:cs typeface="Arial"/>
              </a:rPr>
              <a:t>B0:A1:FD:57:32:01	</a:t>
            </a:r>
            <a:r>
              <a:rPr sz="1235" spc="-4" dirty="0">
                <a:latin typeface="Arial"/>
                <a:cs typeface="Arial"/>
              </a:rPr>
              <a:t>??	??	</a:t>
            </a: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906647" y="3785828"/>
            <a:ext cx="524435" cy="450476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0" y="0"/>
                </a:moveTo>
                <a:lnTo>
                  <a:pt x="594233" y="509993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882589" y="3765177"/>
            <a:ext cx="119343" cy="113179"/>
          </a:xfrm>
          <a:custGeom>
            <a:avLst/>
            <a:gdLst/>
            <a:ahLst/>
            <a:cxnLst/>
            <a:rect l="l" t="t" r="r" b="b"/>
            <a:pathLst>
              <a:path w="135255" h="128270">
                <a:moveTo>
                  <a:pt x="54546" y="8279"/>
                </a:moveTo>
                <a:lnTo>
                  <a:pt x="54546" y="46824"/>
                </a:lnTo>
                <a:lnTo>
                  <a:pt x="113258" y="55727"/>
                </a:lnTo>
                <a:lnTo>
                  <a:pt x="120814" y="55363"/>
                </a:lnTo>
                <a:lnTo>
                  <a:pt x="127414" y="52235"/>
                </a:lnTo>
                <a:lnTo>
                  <a:pt x="132359" y="46858"/>
                </a:lnTo>
                <a:lnTo>
                  <a:pt x="134950" y="39750"/>
                </a:lnTo>
                <a:lnTo>
                  <a:pt x="134580" y="32196"/>
                </a:lnTo>
                <a:lnTo>
                  <a:pt x="131452" y="25600"/>
                </a:lnTo>
                <a:lnTo>
                  <a:pt x="126079" y="20655"/>
                </a:lnTo>
                <a:lnTo>
                  <a:pt x="118973" y="18059"/>
                </a:lnTo>
                <a:lnTo>
                  <a:pt x="54546" y="8279"/>
                </a:lnTo>
                <a:close/>
              </a:path>
              <a:path w="135255" h="128270">
                <a:moveTo>
                  <a:pt x="0" y="0"/>
                </a:moveTo>
                <a:lnTo>
                  <a:pt x="35902" y="114858"/>
                </a:lnTo>
                <a:lnTo>
                  <a:pt x="39542" y="121490"/>
                </a:lnTo>
                <a:lnTo>
                  <a:pt x="45243" y="126050"/>
                </a:lnTo>
                <a:lnTo>
                  <a:pt x="52240" y="128139"/>
                </a:lnTo>
                <a:lnTo>
                  <a:pt x="59766" y="127355"/>
                </a:lnTo>
                <a:lnTo>
                  <a:pt x="66397" y="123716"/>
                </a:lnTo>
                <a:lnTo>
                  <a:pt x="70958" y="118014"/>
                </a:lnTo>
                <a:lnTo>
                  <a:pt x="73046" y="111017"/>
                </a:lnTo>
                <a:lnTo>
                  <a:pt x="72263" y="103492"/>
                </a:lnTo>
                <a:lnTo>
                  <a:pt x="54546" y="46824"/>
                </a:lnTo>
                <a:lnTo>
                  <a:pt x="54546" y="8279"/>
                </a:lnTo>
                <a:lnTo>
                  <a:pt x="0" y="0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55020" y="2420471"/>
            <a:ext cx="295835" cy="1090332"/>
          </a:xfrm>
          <a:custGeom>
            <a:avLst/>
            <a:gdLst/>
            <a:ahLst/>
            <a:cxnLst/>
            <a:rect l="l" t="t" r="r" b="b"/>
            <a:pathLst>
              <a:path w="335280" h="1235710">
                <a:moveTo>
                  <a:pt x="0" y="1235303"/>
                </a:moveTo>
                <a:lnTo>
                  <a:pt x="335076" y="0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715348" y="3417836"/>
            <a:ext cx="114860" cy="123265"/>
          </a:xfrm>
          <a:custGeom>
            <a:avLst/>
            <a:gdLst/>
            <a:ahLst/>
            <a:cxnLst/>
            <a:rect l="l" t="t" r="r" b="b"/>
            <a:pathLst>
              <a:path w="130175" h="139700">
                <a:moveTo>
                  <a:pt x="0" y="16931"/>
                </a:moveTo>
                <a:lnTo>
                  <a:pt x="715" y="24462"/>
                </a:lnTo>
                <a:lnTo>
                  <a:pt x="35551" y="139651"/>
                </a:lnTo>
                <a:lnTo>
                  <a:pt x="123816" y="57863"/>
                </a:lnTo>
                <a:lnTo>
                  <a:pt x="128240" y="51726"/>
                </a:lnTo>
                <a:lnTo>
                  <a:pt x="129908" y="44616"/>
                </a:lnTo>
                <a:lnTo>
                  <a:pt x="128787" y="37398"/>
                </a:lnTo>
                <a:lnTo>
                  <a:pt x="54373" y="70271"/>
                </a:lnTo>
                <a:lnTo>
                  <a:pt x="37177" y="13439"/>
                </a:lnTo>
                <a:lnTo>
                  <a:pt x="33597" y="6773"/>
                </a:lnTo>
                <a:lnTo>
                  <a:pt x="27936" y="2156"/>
                </a:lnTo>
                <a:lnTo>
                  <a:pt x="20959" y="0"/>
                </a:lnTo>
                <a:lnTo>
                  <a:pt x="13428" y="713"/>
                </a:lnTo>
                <a:lnTo>
                  <a:pt x="6764" y="4294"/>
                </a:lnTo>
                <a:lnTo>
                  <a:pt x="2152" y="9954"/>
                </a:lnTo>
                <a:lnTo>
                  <a:pt x="0" y="16931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842964" y="2431677"/>
            <a:ext cx="2034428" cy="1150284"/>
          </a:xfrm>
          <a:custGeom>
            <a:avLst/>
            <a:gdLst/>
            <a:ahLst/>
            <a:cxnLst/>
            <a:rect l="l" t="t" r="r" b="b"/>
            <a:pathLst>
              <a:path w="2305685" h="1303654">
                <a:moveTo>
                  <a:pt x="0" y="1303108"/>
                </a:moveTo>
                <a:lnTo>
                  <a:pt x="2305507" y="0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815353" y="3495082"/>
            <a:ext cx="123825" cy="107016"/>
          </a:xfrm>
          <a:custGeom>
            <a:avLst/>
            <a:gdLst/>
            <a:ahLst/>
            <a:cxnLst/>
            <a:rect l="l" t="t" r="r" b="b"/>
            <a:pathLst>
              <a:path w="140335" h="121285">
                <a:moveTo>
                  <a:pt x="0" y="115607"/>
                </a:moveTo>
                <a:lnTo>
                  <a:pt x="120218" y="120916"/>
                </a:lnTo>
                <a:lnTo>
                  <a:pt x="127693" y="119751"/>
                </a:lnTo>
                <a:lnTo>
                  <a:pt x="133923" y="115942"/>
                </a:lnTo>
                <a:lnTo>
                  <a:pt x="138268" y="110073"/>
                </a:lnTo>
                <a:lnTo>
                  <a:pt x="140093" y="102729"/>
                </a:lnTo>
                <a:lnTo>
                  <a:pt x="138927" y="95253"/>
                </a:lnTo>
                <a:lnTo>
                  <a:pt x="135115" y="89024"/>
                </a:lnTo>
                <a:lnTo>
                  <a:pt x="129245" y="84679"/>
                </a:lnTo>
                <a:lnTo>
                  <a:pt x="121907" y="82854"/>
                </a:lnTo>
                <a:lnTo>
                  <a:pt x="62585" y="80238"/>
                </a:lnTo>
                <a:lnTo>
                  <a:pt x="62585" y="3924"/>
                </a:lnTo>
                <a:lnTo>
                  <a:pt x="62312" y="4066"/>
                </a:lnTo>
                <a:lnTo>
                  <a:pt x="57454" y="9867"/>
                </a:lnTo>
                <a:lnTo>
                  <a:pt x="0" y="115607"/>
                </a:lnTo>
                <a:close/>
              </a:path>
              <a:path w="140335" h="121285">
                <a:moveTo>
                  <a:pt x="62585" y="3924"/>
                </a:moveTo>
                <a:lnTo>
                  <a:pt x="62585" y="80238"/>
                </a:lnTo>
                <a:lnTo>
                  <a:pt x="90931" y="28066"/>
                </a:lnTo>
                <a:lnTo>
                  <a:pt x="93159" y="20834"/>
                </a:lnTo>
                <a:lnTo>
                  <a:pt x="92462" y="13563"/>
                </a:lnTo>
                <a:lnTo>
                  <a:pt x="89088" y="7081"/>
                </a:lnTo>
                <a:lnTo>
                  <a:pt x="83286" y="2221"/>
                </a:lnTo>
                <a:lnTo>
                  <a:pt x="76057" y="0"/>
                </a:lnTo>
                <a:lnTo>
                  <a:pt x="68789" y="696"/>
                </a:lnTo>
                <a:lnTo>
                  <a:pt x="62585" y="3924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299882" y="3272118"/>
            <a:ext cx="3473824" cy="6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750794" y="3899647"/>
            <a:ext cx="4022912" cy="885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299882" y="4784912"/>
            <a:ext cx="3473824" cy="3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747411" y="3729653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1689373" y="3697942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109045"/>
                </a:moveTo>
                <a:lnTo>
                  <a:pt x="241" y="116341"/>
                </a:lnTo>
                <a:lnTo>
                  <a:pt x="3202" y="123013"/>
                </a:lnTo>
                <a:lnTo>
                  <a:pt x="8690" y="128219"/>
                </a:lnTo>
                <a:lnTo>
                  <a:pt x="15769" y="130889"/>
                </a:lnTo>
                <a:lnTo>
                  <a:pt x="23069" y="130648"/>
                </a:lnTo>
                <a:lnTo>
                  <a:pt x="29746" y="127686"/>
                </a:lnTo>
                <a:lnTo>
                  <a:pt x="34953" y="122199"/>
                </a:lnTo>
                <a:lnTo>
                  <a:pt x="66488" y="71882"/>
                </a:lnTo>
                <a:lnTo>
                  <a:pt x="97895" y="122275"/>
                </a:lnTo>
                <a:lnTo>
                  <a:pt x="103086" y="127782"/>
                </a:lnTo>
                <a:lnTo>
                  <a:pt x="109752" y="130762"/>
                </a:lnTo>
                <a:lnTo>
                  <a:pt x="117049" y="131023"/>
                </a:lnTo>
                <a:lnTo>
                  <a:pt x="124133" y="128371"/>
                </a:lnTo>
                <a:lnTo>
                  <a:pt x="129634" y="123180"/>
                </a:lnTo>
                <a:lnTo>
                  <a:pt x="132613" y="116514"/>
                </a:lnTo>
                <a:lnTo>
                  <a:pt x="132873" y="109217"/>
                </a:lnTo>
                <a:lnTo>
                  <a:pt x="130216" y="102133"/>
                </a:lnTo>
                <a:lnTo>
                  <a:pt x="66576" y="0"/>
                </a:lnTo>
                <a:lnTo>
                  <a:pt x="2670" y="101968"/>
                </a:lnTo>
                <a:lnTo>
                  <a:pt x="0" y="10904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 txBox="1">
            <a:spLocks noGrp="1"/>
          </p:cNvSpPr>
          <p:nvPr>
            <p:ph type="title"/>
          </p:nvPr>
        </p:nvSpPr>
        <p:spPr>
          <a:xfrm>
            <a:off x="1400734" y="-23754"/>
            <a:ext cx="7560385" cy="1543295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3" name="object 463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285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5580530" y="5647765"/>
            <a:ext cx="1008529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12887">
              <a:spcBef>
                <a:spcPts val="318"/>
              </a:spcBef>
            </a:pP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8118" y="5647765"/>
            <a:ext cx="484094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126">
              <a:lnSpc>
                <a:spcPts val="1871"/>
              </a:lnSpc>
              <a:tabLst>
                <a:tab pos="2167333" algn="l"/>
                <a:tab pos="3209535" algn="l"/>
                <a:tab pos="4394621" algn="r"/>
              </a:tabLst>
            </a:pPr>
            <a:r>
              <a:rPr sz="1235" dirty="0">
                <a:latin typeface="Arial"/>
                <a:cs typeface="Arial"/>
              </a:rPr>
              <a:t>B0:A1:FD:57:32:01	</a:t>
            </a:r>
            <a:r>
              <a:rPr sz="1235" spc="-4" dirty="0">
                <a:latin typeface="Arial"/>
                <a:cs typeface="Arial"/>
              </a:rPr>
              <a:t>??	</a:t>
            </a:r>
            <a:r>
              <a:rPr sz="1235" spc="-9" dirty="0">
                <a:latin typeface="Arial"/>
                <a:cs typeface="Arial"/>
              </a:rPr>
              <a:t>??</a:t>
            </a:r>
            <a:r>
              <a:rPr sz="2382" spc="-13" baseline="-4629" dirty="0">
                <a:solidFill>
                  <a:srgbClr val="272727"/>
                </a:solidFill>
                <a:latin typeface="Arial"/>
                <a:cs typeface="Arial"/>
              </a:rPr>
              <a:t>	</a:t>
            </a:r>
            <a:r>
              <a:rPr sz="2382" spc="-6" baseline="-4629" dirty="0">
                <a:solidFill>
                  <a:srgbClr val="272727"/>
                </a:solidFill>
                <a:latin typeface="Arial"/>
                <a:cs typeface="Arial"/>
              </a:rPr>
              <a:t>1</a:t>
            </a:r>
            <a:endParaRPr sz="2382" baseline="-462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750794" y="3227294"/>
            <a:ext cx="616324" cy="44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750794" y="3272118"/>
            <a:ext cx="4022912" cy="1512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299882" y="4784912"/>
            <a:ext cx="3473824" cy="3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742515" y="5636547"/>
            <a:ext cx="4857739" cy="2913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 txBox="1">
            <a:spLocks noGrp="1"/>
          </p:cNvSpPr>
          <p:nvPr>
            <p:ph type="title"/>
          </p:nvPr>
        </p:nvSpPr>
        <p:spPr>
          <a:xfrm>
            <a:off x="1400734" y="-33647"/>
            <a:ext cx="7316545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0" name="object 460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94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CA99AD61-3EB1-9842-9ECA-D158AD542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715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Desired Properties of Solutions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AFD87105-1F86-8043-857B-6A43761F9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512" y="1446006"/>
            <a:ext cx="8961816" cy="5411994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Scaling</a:t>
            </a:r>
          </a:p>
          <a:p>
            <a:pPr lvl="1" eaLnBrk="1" hangingPunct="1"/>
            <a:r>
              <a:rPr lang="en-US" altLang="en-US" dirty="0"/>
              <a:t>100s</a:t>
            </a:r>
            <a:r>
              <a:rPr lang="en-US" altLang="en-US" dirty="0">
                <a:ea typeface="ＭＳ Ｐゴシック" panose="020B0600070205080204" pitchFamily="34" charset="-128"/>
              </a:rPr>
              <a:t> to </a:t>
            </a:r>
            <a:r>
              <a:rPr lang="en-US" altLang="en-US" dirty="0"/>
              <a:t>100,000s</a:t>
            </a:r>
            <a:r>
              <a:rPr lang="en-US" altLang="en-US" dirty="0">
                <a:ea typeface="ＭＳ Ｐゴシック" panose="020B0600070205080204" pitchFamily="34" charset="-128"/>
              </a:rPr>
              <a:t> of servers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High speed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1~100s Gbps for server-to-server communications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No changes in apps; Support of Layer 2 (Ethernet)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Cost effective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Low power consumption &amp; heat emission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Cheap infrastructure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Fault tolerance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Robust against component failures</a:t>
            </a:r>
          </a:p>
          <a:p>
            <a:pPr lvl="1"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432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5580530" y="5647765"/>
            <a:ext cx="1008529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12887">
              <a:spcBef>
                <a:spcPts val="318"/>
              </a:spcBef>
            </a:pP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8118" y="5647765"/>
            <a:ext cx="484094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126">
              <a:lnSpc>
                <a:spcPts val="1871"/>
              </a:lnSpc>
              <a:tabLst>
                <a:tab pos="2167333" algn="l"/>
                <a:tab pos="3209535" algn="l"/>
                <a:tab pos="4394621" algn="r"/>
              </a:tabLst>
            </a:pPr>
            <a:r>
              <a:rPr sz="1235" dirty="0">
                <a:latin typeface="Arial"/>
                <a:cs typeface="Arial"/>
              </a:rPr>
              <a:t>B0:A1:FD:57:32:01	</a:t>
            </a:r>
            <a:r>
              <a:rPr sz="1235" spc="-4" dirty="0">
                <a:latin typeface="Arial"/>
                <a:cs typeface="Arial"/>
              </a:rPr>
              <a:t>??	</a:t>
            </a:r>
            <a:r>
              <a:rPr sz="1235" spc="-9" dirty="0">
                <a:latin typeface="Arial"/>
                <a:cs typeface="Arial"/>
              </a:rPr>
              <a:t>??</a:t>
            </a:r>
            <a:r>
              <a:rPr sz="2382" spc="-13" baseline="-4629" dirty="0">
                <a:solidFill>
                  <a:srgbClr val="272727"/>
                </a:solidFill>
                <a:latin typeface="Arial"/>
                <a:cs typeface="Arial"/>
              </a:rPr>
              <a:t>	</a:t>
            </a:r>
            <a:r>
              <a:rPr sz="2382" spc="-6" baseline="-4629" dirty="0">
                <a:solidFill>
                  <a:srgbClr val="272727"/>
                </a:solidFill>
                <a:latin typeface="Arial"/>
                <a:cs typeface="Arial"/>
              </a:rPr>
              <a:t>1</a:t>
            </a:r>
            <a:endParaRPr sz="2382" baseline="-462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750794" y="3227294"/>
            <a:ext cx="616324" cy="44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750794" y="3272118"/>
            <a:ext cx="4022912" cy="1512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299882" y="4784912"/>
            <a:ext cx="3473824" cy="3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742515" y="5636547"/>
            <a:ext cx="4857739" cy="2913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276764" y="2733888"/>
            <a:ext cx="1121" cy="1838885"/>
          </a:xfrm>
          <a:custGeom>
            <a:avLst/>
            <a:gdLst/>
            <a:ahLst/>
            <a:cxnLst/>
            <a:rect l="l" t="t" r="r" b="b"/>
            <a:pathLst>
              <a:path w="1269" h="2084070">
                <a:moveTo>
                  <a:pt x="0" y="2083981"/>
                </a:moveTo>
                <a:lnTo>
                  <a:pt x="774" y="0"/>
                </a:lnTo>
              </a:path>
            </a:pathLst>
          </a:custGeom>
          <a:ln w="50799">
            <a:solidFill>
              <a:srgbClr val="FEFC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176731" y="2689412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99512"/>
                </a:moveTo>
                <a:lnTo>
                  <a:pt x="630" y="209230"/>
                </a:lnTo>
                <a:lnTo>
                  <a:pt x="4859" y="218004"/>
                </a:lnTo>
                <a:lnTo>
                  <a:pt x="12392" y="224713"/>
                </a:lnTo>
                <a:lnTo>
                  <a:pt x="21936" y="227975"/>
                </a:lnTo>
                <a:lnTo>
                  <a:pt x="31650" y="227344"/>
                </a:lnTo>
                <a:lnTo>
                  <a:pt x="40419" y="223115"/>
                </a:lnTo>
                <a:lnTo>
                  <a:pt x="47127" y="215582"/>
                </a:lnTo>
                <a:lnTo>
                  <a:pt x="114132" y="100825"/>
                </a:lnTo>
                <a:lnTo>
                  <a:pt x="181048" y="215633"/>
                </a:lnTo>
                <a:lnTo>
                  <a:pt x="187751" y="223168"/>
                </a:lnTo>
                <a:lnTo>
                  <a:pt x="196520" y="227403"/>
                </a:lnTo>
                <a:lnTo>
                  <a:pt x="206237" y="228041"/>
                </a:lnTo>
                <a:lnTo>
                  <a:pt x="215783" y="224790"/>
                </a:lnTo>
                <a:lnTo>
                  <a:pt x="223323" y="218087"/>
                </a:lnTo>
                <a:lnTo>
                  <a:pt x="227557" y="209318"/>
                </a:lnTo>
                <a:lnTo>
                  <a:pt x="228193" y="199601"/>
                </a:lnTo>
                <a:lnTo>
                  <a:pt x="224939" y="190055"/>
                </a:lnTo>
                <a:lnTo>
                  <a:pt x="114170" y="0"/>
                </a:lnTo>
                <a:lnTo>
                  <a:pt x="3261" y="189966"/>
                </a:lnTo>
                <a:lnTo>
                  <a:pt x="0" y="199512"/>
                </a:lnTo>
                <a:close/>
              </a:path>
            </a:pathLst>
          </a:custGeom>
          <a:solidFill>
            <a:srgbClr val="FEFC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 txBox="1">
            <a:spLocks noGrp="1"/>
          </p:cNvSpPr>
          <p:nvPr>
            <p:ph type="title"/>
          </p:nvPr>
        </p:nvSpPr>
        <p:spPr>
          <a:xfrm>
            <a:off x="1400734" y="-37038"/>
            <a:ext cx="7182433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62" name="object 462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91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6"/>
          </a:xfrm>
          <a:prstGeom prst="rect">
            <a:avLst/>
          </a:prstGeom>
        </p:spPr>
        <p:txBody>
          <a:bodyPr vert="horz" wrap="square" lIns="0" tIns="40340" rIns="0" bIns="0" rtlCol="0">
            <a:spAutoFit/>
          </a:bodyPr>
          <a:lstStyle/>
          <a:p>
            <a:pPr marL="80687">
              <a:spcBef>
                <a:spcPts val="317"/>
              </a:spcBef>
              <a:tabLst>
                <a:tab pos="2167333" algn="l"/>
                <a:tab pos="3209535" algn="l"/>
                <a:tab pos="4261264" algn="l"/>
              </a:tabLst>
            </a:pPr>
            <a:r>
              <a:rPr sz="1235" dirty="0">
                <a:latin typeface="Arial"/>
                <a:cs typeface="Arial"/>
              </a:rPr>
              <a:t>A0:B1:FD:56:32:01	</a:t>
            </a:r>
            <a:r>
              <a:rPr sz="1235" spc="-4" dirty="0">
                <a:latin typeface="Arial"/>
                <a:cs typeface="Arial"/>
              </a:rPr>
              <a:t>??	</a:t>
            </a:r>
            <a:r>
              <a:rPr sz="1235" spc="-9" dirty="0">
                <a:latin typeface="Arial"/>
                <a:cs typeface="Arial"/>
              </a:rPr>
              <a:t>??	</a:t>
            </a:r>
            <a:r>
              <a:rPr sz="1235" spc="-4" dirty="0"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747411" y="3729653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689373" y="3697942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109045"/>
                </a:moveTo>
                <a:lnTo>
                  <a:pt x="241" y="116341"/>
                </a:lnTo>
                <a:lnTo>
                  <a:pt x="3202" y="123013"/>
                </a:lnTo>
                <a:lnTo>
                  <a:pt x="8690" y="128219"/>
                </a:lnTo>
                <a:lnTo>
                  <a:pt x="15769" y="130889"/>
                </a:lnTo>
                <a:lnTo>
                  <a:pt x="23069" y="130648"/>
                </a:lnTo>
                <a:lnTo>
                  <a:pt x="29746" y="127686"/>
                </a:lnTo>
                <a:lnTo>
                  <a:pt x="34953" y="122199"/>
                </a:lnTo>
                <a:lnTo>
                  <a:pt x="66488" y="71882"/>
                </a:lnTo>
                <a:lnTo>
                  <a:pt x="97895" y="122275"/>
                </a:lnTo>
                <a:lnTo>
                  <a:pt x="103086" y="127782"/>
                </a:lnTo>
                <a:lnTo>
                  <a:pt x="109752" y="130762"/>
                </a:lnTo>
                <a:lnTo>
                  <a:pt x="117049" y="131023"/>
                </a:lnTo>
                <a:lnTo>
                  <a:pt x="124133" y="128371"/>
                </a:lnTo>
                <a:lnTo>
                  <a:pt x="129634" y="123180"/>
                </a:lnTo>
                <a:lnTo>
                  <a:pt x="132613" y="116514"/>
                </a:lnTo>
                <a:lnTo>
                  <a:pt x="132873" y="109217"/>
                </a:lnTo>
                <a:lnTo>
                  <a:pt x="130216" y="102133"/>
                </a:lnTo>
                <a:lnTo>
                  <a:pt x="66576" y="0"/>
                </a:lnTo>
                <a:lnTo>
                  <a:pt x="2670" y="101968"/>
                </a:lnTo>
                <a:lnTo>
                  <a:pt x="0" y="10904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804136" y="3730215"/>
            <a:ext cx="581585" cy="517151"/>
          </a:xfrm>
          <a:custGeom>
            <a:avLst/>
            <a:gdLst/>
            <a:ahLst/>
            <a:cxnLst/>
            <a:rect l="l" t="t" r="r" b="b"/>
            <a:pathLst>
              <a:path w="659130" h="586104">
                <a:moveTo>
                  <a:pt x="658939" y="0"/>
                </a:moveTo>
                <a:lnTo>
                  <a:pt x="0" y="585724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2290818" y="3709148"/>
            <a:ext cx="118782" cy="114299"/>
          </a:xfrm>
          <a:custGeom>
            <a:avLst/>
            <a:gdLst/>
            <a:ahLst/>
            <a:cxnLst/>
            <a:rect l="l" t="t" r="r" b="b"/>
            <a:pathLst>
              <a:path w="134619" h="129539">
                <a:moveTo>
                  <a:pt x="63129" y="112273"/>
                </a:moveTo>
                <a:lnTo>
                  <a:pt x="65341" y="119230"/>
                </a:lnTo>
                <a:lnTo>
                  <a:pt x="70001" y="124850"/>
                </a:lnTo>
                <a:lnTo>
                  <a:pt x="76695" y="128371"/>
                </a:lnTo>
                <a:lnTo>
                  <a:pt x="84233" y="129029"/>
                </a:lnTo>
                <a:lnTo>
                  <a:pt x="91195" y="126820"/>
                </a:lnTo>
                <a:lnTo>
                  <a:pt x="96819" y="122161"/>
                </a:lnTo>
                <a:lnTo>
                  <a:pt x="100342" y="115468"/>
                </a:lnTo>
                <a:lnTo>
                  <a:pt x="134238" y="0"/>
                </a:lnTo>
                <a:lnTo>
                  <a:pt x="80505" y="9116"/>
                </a:lnTo>
                <a:lnTo>
                  <a:pt x="80505" y="47764"/>
                </a:lnTo>
                <a:lnTo>
                  <a:pt x="63779" y="104736"/>
                </a:lnTo>
                <a:lnTo>
                  <a:pt x="63129" y="112273"/>
                </a:lnTo>
                <a:close/>
              </a:path>
              <a:path w="134619" h="129539">
                <a:moveTo>
                  <a:pt x="0" y="42087"/>
                </a:moveTo>
                <a:lnTo>
                  <a:pt x="2718" y="49150"/>
                </a:lnTo>
                <a:lnTo>
                  <a:pt x="7756" y="54440"/>
                </a:lnTo>
                <a:lnTo>
                  <a:pt x="14408" y="57455"/>
                </a:lnTo>
                <a:lnTo>
                  <a:pt x="21970" y="57696"/>
                </a:lnTo>
                <a:lnTo>
                  <a:pt x="80505" y="47764"/>
                </a:lnTo>
                <a:lnTo>
                  <a:pt x="80505" y="9116"/>
                </a:lnTo>
                <a:lnTo>
                  <a:pt x="15595" y="20129"/>
                </a:lnTo>
                <a:lnTo>
                  <a:pt x="8533" y="22842"/>
                </a:lnTo>
                <a:lnTo>
                  <a:pt x="3244" y="27879"/>
                </a:lnTo>
                <a:lnTo>
                  <a:pt x="232" y="34531"/>
                </a:lnTo>
                <a:lnTo>
                  <a:pt x="0" y="42087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 txBox="1"/>
          <p:nvPr/>
        </p:nvSpPr>
        <p:spPr>
          <a:xfrm>
            <a:off x="537882" y="4168577"/>
            <a:ext cx="874059" cy="372025"/>
          </a:xfrm>
          <a:prstGeom prst="rect">
            <a:avLst/>
          </a:prstGeom>
          <a:solidFill>
            <a:srgbClr val="FFFC78"/>
          </a:solidFill>
          <a:ln w="25400">
            <a:solidFill>
              <a:srgbClr val="6187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4381" marR="102539" indent="-270636">
              <a:lnSpc>
                <a:spcPct val="101200"/>
              </a:lnSpc>
            </a:pPr>
            <a:r>
              <a:rPr sz="1235" b="1" dirty="0">
                <a:solidFill>
                  <a:srgbClr val="272727"/>
                </a:solidFill>
                <a:latin typeface="Arial"/>
                <a:cs typeface="Arial"/>
              </a:rPr>
              <a:t>Propose  </a:t>
            </a:r>
            <a:r>
              <a:rPr sz="1235" b="1" spc="-4" dirty="0">
                <a:solidFill>
                  <a:srgbClr val="272727"/>
                </a:solidFill>
                <a:latin typeface="Arial"/>
                <a:cs typeface="Arial"/>
              </a:rPr>
              <a:t>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1" name="object 461"/>
          <p:cNvSpPr txBox="1">
            <a:spLocks noGrp="1"/>
          </p:cNvSpPr>
          <p:nvPr>
            <p:ph type="title"/>
          </p:nvPr>
        </p:nvSpPr>
        <p:spPr>
          <a:xfrm>
            <a:off x="1400734" y="-23754"/>
            <a:ext cx="7450657" cy="1532089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703892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80687">
              <a:spcBef>
                <a:spcPts val="318"/>
              </a:spcBef>
              <a:tabLst>
                <a:tab pos="2167333" algn="l"/>
                <a:tab pos="3209535" algn="l"/>
                <a:tab pos="4261264" algn="l"/>
              </a:tabLst>
            </a:pPr>
            <a:r>
              <a:rPr sz="1235" spc="-4" dirty="0">
                <a:latin typeface="Arial"/>
                <a:cs typeface="Arial"/>
              </a:rPr>
              <a:t>D0:B1:AD:56:32:01	??	</a:t>
            </a:r>
            <a:r>
              <a:rPr sz="1235" spc="-9" dirty="0">
                <a:latin typeface="Arial"/>
                <a:cs typeface="Arial"/>
              </a:rPr>
              <a:t>??	</a:t>
            </a:r>
            <a:r>
              <a:rPr sz="1235" spc="-4" dirty="0"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00734" y="58206"/>
            <a:ext cx="7243393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5" name="object 5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537882" y="4168588"/>
            <a:ext cx="874059" cy="403412"/>
          </a:xfrm>
          <a:custGeom>
            <a:avLst/>
            <a:gdLst/>
            <a:ahLst/>
            <a:cxnLst/>
            <a:rect l="l" t="t" r="r" b="b"/>
            <a:pathLst>
              <a:path w="990600" h="457200">
                <a:moveTo>
                  <a:pt x="990600" y="457199"/>
                </a:moveTo>
                <a:lnTo>
                  <a:pt x="990600" y="0"/>
                </a:lnTo>
                <a:lnTo>
                  <a:pt x="0" y="0"/>
                </a:lnTo>
                <a:lnTo>
                  <a:pt x="0" y="457200"/>
                </a:lnTo>
                <a:lnTo>
                  <a:pt x="990600" y="457199"/>
                </a:lnTo>
                <a:close/>
              </a:path>
            </a:pathLst>
          </a:custGeom>
          <a:solidFill>
            <a:srgbClr val="FFFC78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 txBox="1"/>
          <p:nvPr/>
        </p:nvSpPr>
        <p:spPr>
          <a:xfrm>
            <a:off x="537882" y="4168577"/>
            <a:ext cx="874059" cy="372025"/>
          </a:xfrm>
          <a:prstGeom prst="rect">
            <a:avLst/>
          </a:prstGeom>
          <a:ln w="25400">
            <a:solidFill>
              <a:srgbClr val="6187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4381" marR="102539" indent="-270636">
              <a:lnSpc>
                <a:spcPct val="101200"/>
              </a:lnSpc>
            </a:pPr>
            <a:r>
              <a:rPr sz="1235" b="1" dirty="0">
                <a:solidFill>
                  <a:srgbClr val="272727"/>
                </a:solidFill>
                <a:latin typeface="Arial"/>
                <a:cs typeface="Arial"/>
              </a:rPr>
              <a:t>Propose  </a:t>
            </a:r>
            <a:r>
              <a:rPr sz="1235" b="1" spc="-4" dirty="0">
                <a:solidFill>
                  <a:srgbClr val="272727"/>
                </a:solidFill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47" name="object 447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2555635" y="3729653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2497597" y="3697942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109045"/>
                </a:moveTo>
                <a:lnTo>
                  <a:pt x="241" y="116341"/>
                </a:lnTo>
                <a:lnTo>
                  <a:pt x="3202" y="123013"/>
                </a:lnTo>
                <a:lnTo>
                  <a:pt x="8690" y="128219"/>
                </a:lnTo>
                <a:lnTo>
                  <a:pt x="15769" y="130889"/>
                </a:lnTo>
                <a:lnTo>
                  <a:pt x="23069" y="130648"/>
                </a:lnTo>
                <a:lnTo>
                  <a:pt x="29746" y="127686"/>
                </a:lnTo>
                <a:lnTo>
                  <a:pt x="34953" y="122199"/>
                </a:lnTo>
                <a:lnTo>
                  <a:pt x="66488" y="71882"/>
                </a:lnTo>
                <a:lnTo>
                  <a:pt x="97895" y="122275"/>
                </a:lnTo>
                <a:lnTo>
                  <a:pt x="103086" y="127782"/>
                </a:lnTo>
                <a:lnTo>
                  <a:pt x="109752" y="130762"/>
                </a:lnTo>
                <a:lnTo>
                  <a:pt x="117049" y="131023"/>
                </a:lnTo>
                <a:lnTo>
                  <a:pt x="124133" y="128371"/>
                </a:lnTo>
                <a:lnTo>
                  <a:pt x="129634" y="123180"/>
                </a:lnTo>
                <a:lnTo>
                  <a:pt x="132613" y="116514"/>
                </a:lnTo>
                <a:lnTo>
                  <a:pt x="132873" y="109217"/>
                </a:lnTo>
                <a:lnTo>
                  <a:pt x="130216" y="102133"/>
                </a:lnTo>
                <a:lnTo>
                  <a:pt x="66576" y="0"/>
                </a:lnTo>
                <a:lnTo>
                  <a:pt x="2670" y="101968"/>
                </a:lnTo>
                <a:lnTo>
                  <a:pt x="0" y="10904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906647" y="3785828"/>
            <a:ext cx="524435" cy="450476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0" y="0"/>
                </a:moveTo>
                <a:lnTo>
                  <a:pt x="594233" y="509993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882589" y="3765177"/>
            <a:ext cx="119343" cy="113179"/>
          </a:xfrm>
          <a:custGeom>
            <a:avLst/>
            <a:gdLst/>
            <a:ahLst/>
            <a:cxnLst/>
            <a:rect l="l" t="t" r="r" b="b"/>
            <a:pathLst>
              <a:path w="135255" h="128270">
                <a:moveTo>
                  <a:pt x="54546" y="8279"/>
                </a:moveTo>
                <a:lnTo>
                  <a:pt x="54546" y="46824"/>
                </a:lnTo>
                <a:lnTo>
                  <a:pt x="113258" y="55727"/>
                </a:lnTo>
                <a:lnTo>
                  <a:pt x="120814" y="55363"/>
                </a:lnTo>
                <a:lnTo>
                  <a:pt x="127414" y="52235"/>
                </a:lnTo>
                <a:lnTo>
                  <a:pt x="132359" y="46858"/>
                </a:lnTo>
                <a:lnTo>
                  <a:pt x="134950" y="39750"/>
                </a:lnTo>
                <a:lnTo>
                  <a:pt x="134580" y="32196"/>
                </a:lnTo>
                <a:lnTo>
                  <a:pt x="131452" y="25600"/>
                </a:lnTo>
                <a:lnTo>
                  <a:pt x="126079" y="20655"/>
                </a:lnTo>
                <a:lnTo>
                  <a:pt x="118973" y="18059"/>
                </a:lnTo>
                <a:lnTo>
                  <a:pt x="54546" y="8279"/>
                </a:lnTo>
                <a:close/>
              </a:path>
              <a:path w="135255" h="128270">
                <a:moveTo>
                  <a:pt x="0" y="0"/>
                </a:moveTo>
                <a:lnTo>
                  <a:pt x="35902" y="114858"/>
                </a:lnTo>
                <a:lnTo>
                  <a:pt x="39542" y="121490"/>
                </a:lnTo>
                <a:lnTo>
                  <a:pt x="45243" y="126050"/>
                </a:lnTo>
                <a:lnTo>
                  <a:pt x="52240" y="128139"/>
                </a:lnTo>
                <a:lnTo>
                  <a:pt x="59766" y="127355"/>
                </a:lnTo>
                <a:lnTo>
                  <a:pt x="66397" y="123716"/>
                </a:lnTo>
                <a:lnTo>
                  <a:pt x="70958" y="118014"/>
                </a:lnTo>
                <a:lnTo>
                  <a:pt x="73046" y="111017"/>
                </a:lnTo>
                <a:lnTo>
                  <a:pt x="72263" y="103492"/>
                </a:lnTo>
                <a:lnTo>
                  <a:pt x="54546" y="46824"/>
                </a:lnTo>
                <a:lnTo>
                  <a:pt x="54546" y="8279"/>
                </a:lnTo>
                <a:lnTo>
                  <a:pt x="0" y="0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212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4504765" y="5647765"/>
            <a:ext cx="941294" cy="230786"/>
          </a:xfrm>
          <a:prstGeom prst="rect">
            <a:avLst/>
          </a:prstGeom>
        </p:spPr>
        <p:txBody>
          <a:bodyPr vert="horz" wrap="square" lIns="0" tIns="40340" rIns="0" bIns="0" rtlCol="0">
            <a:spAutoFit/>
          </a:bodyPr>
          <a:lstStyle/>
          <a:p>
            <a:pPr marL="138400" algn="ctr">
              <a:spcBef>
                <a:spcPts val="317"/>
              </a:spcBef>
            </a:pP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8118" y="5647765"/>
            <a:ext cx="484094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87">
              <a:lnSpc>
                <a:spcPts val="1871"/>
              </a:lnSpc>
              <a:tabLst>
                <a:tab pos="2167333" algn="l"/>
                <a:tab pos="3173114" algn="l"/>
                <a:tab pos="4261264" algn="l"/>
              </a:tabLst>
            </a:pPr>
            <a:r>
              <a:rPr sz="1235" dirty="0">
                <a:latin typeface="Arial"/>
                <a:cs typeface="Arial"/>
              </a:rPr>
              <a:t>A0:B1:FD:56:32:01	</a:t>
            </a:r>
            <a:r>
              <a:rPr sz="1235" spc="-4" dirty="0">
                <a:latin typeface="Arial"/>
                <a:cs typeface="Arial"/>
              </a:rPr>
              <a:t>??	</a:t>
            </a:r>
            <a:r>
              <a:rPr sz="2382" spc="-6" baseline="-4629" dirty="0">
                <a:solidFill>
                  <a:srgbClr val="272727"/>
                </a:solidFill>
                <a:latin typeface="Arial"/>
                <a:cs typeface="Arial"/>
              </a:rPr>
              <a:t>1</a:t>
            </a:r>
            <a:r>
              <a:rPr sz="1235" spc="-4" dirty="0">
                <a:latin typeface="Arial"/>
                <a:cs typeface="Arial"/>
              </a:rPr>
              <a:t>	0</a:t>
            </a:r>
            <a:endParaRPr sz="123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2555680" y="3697930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2497138" y="4120216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21803"/>
                </a:moveTo>
                <a:lnTo>
                  <a:pt x="2657" y="28887"/>
                </a:lnTo>
                <a:lnTo>
                  <a:pt x="66296" y="131021"/>
                </a:lnTo>
                <a:lnTo>
                  <a:pt x="130215" y="29053"/>
                </a:lnTo>
                <a:lnTo>
                  <a:pt x="132879" y="21975"/>
                </a:lnTo>
                <a:lnTo>
                  <a:pt x="132633" y="14679"/>
                </a:lnTo>
                <a:lnTo>
                  <a:pt x="129671" y="8007"/>
                </a:lnTo>
                <a:lnTo>
                  <a:pt x="124183" y="2802"/>
                </a:lnTo>
                <a:lnTo>
                  <a:pt x="117106" y="131"/>
                </a:lnTo>
                <a:lnTo>
                  <a:pt x="109810" y="373"/>
                </a:lnTo>
                <a:lnTo>
                  <a:pt x="103137" y="3334"/>
                </a:lnTo>
                <a:lnTo>
                  <a:pt x="97932" y="8821"/>
                </a:lnTo>
                <a:lnTo>
                  <a:pt x="66385" y="59139"/>
                </a:lnTo>
                <a:lnTo>
                  <a:pt x="34991" y="8745"/>
                </a:lnTo>
                <a:lnTo>
                  <a:pt x="29793" y="3244"/>
                </a:lnTo>
                <a:lnTo>
                  <a:pt x="23123" y="263"/>
                </a:lnTo>
                <a:lnTo>
                  <a:pt x="15824" y="0"/>
                </a:lnTo>
                <a:lnTo>
                  <a:pt x="8740" y="2649"/>
                </a:lnTo>
                <a:lnTo>
                  <a:pt x="3239" y="7840"/>
                </a:lnTo>
                <a:lnTo>
                  <a:pt x="259" y="14506"/>
                </a:lnTo>
                <a:lnTo>
                  <a:pt x="0" y="21803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2165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871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882588" y="3765165"/>
            <a:ext cx="524435" cy="450476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0" y="0"/>
                </a:moveTo>
                <a:lnTo>
                  <a:pt x="594233" y="509993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2311896" y="4122759"/>
            <a:ext cx="119343" cy="113179"/>
          </a:xfrm>
          <a:custGeom>
            <a:avLst/>
            <a:gdLst/>
            <a:ahLst/>
            <a:cxnLst/>
            <a:rect l="l" t="t" r="r" b="b"/>
            <a:pathLst>
              <a:path w="135255" h="128270">
                <a:moveTo>
                  <a:pt x="0" y="88388"/>
                </a:moveTo>
                <a:lnTo>
                  <a:pt x="134950" y="128139"/>
                </a:lnTo>
                <a:lnTo>
                  <a:pt x="99047" y="13280"/>
                </a:lnTo>
                <a:lnTo>
                  <a:pt x="95407" y="6648"/>
                </a:lnTo>
                <a:lnTo>
                  <a:pt x="89706" y="2088"/>
                </a:lnTo>
                <a:lnTo>
                  <a:pt x="82709" y="0"/>
                </a:lnTo>
                <a:lnTo>
                  <a:pt x="80403" y="240"/>
                </a:lnTo>
                <a:lnTo>
                  <a:pt x="80403" y="81326"/>
                </a:lnTo>
                <a:lnTo>
                  <a:pt x="21691" y="72411"/>
                </a:lnTo>
                <a:lnTo>
                  <a:pt x="14135" y="72780"/>
                </a:lnTo>
                <a:lnTo>
                  <a:pt x="7535" y="75908"/>
                </a:lnTo>
                <a:lnTo>
                  <a:pt x="2590" y="81282"/>
                </a:lnTo>
                <a:lnTo>
                  <a:pt x="0" y="88388"/>
                </a:lnTo>
                <a:close/>
              </a:path>
              <a:path w="135255" h="128270">
                <a:moveTo>
                  <a:pt x="61903" y="17121"/>
                </a:moveTo>
                <a:lnTo>
                  <a:pt x="62687" y="24646"/>
                </a:lnTo>
                <a:lnTo>
                  <a:pt x="80403" y="81326"/>
                </a:lnTo>
                <a:lnTo>
                  <a:pt x="80403" y="240"/>
                </a:lnTo>
                <a:lnTo>
                  <a:pt x="75184" y="783"/>
                </a:lnTo>
                <a:lnTo>
                  <a:pt x="68552" y="4422"/>
                </a:lnTo>
                <a:lnTo>
                  <a:pt x="63992" y="10124"/>
                </a:lnTo>
                <a:lnTo>
                  <a:pt x="61903" y="17121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742515" y="5636547"/>
            <a:ext cx="4852136" cy="2913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747456" y="3697930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688925" y="4120216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21803"/>
                </a:moveTo>
                <a:lnTo>
                  <a:pt x="2657" y="28887"/>
                </a:lnTo>
                <a:lnTo>
                  <a:pt x="66296" y="131021"/>
                </a:lnTo>
                <a:lnTo>
                  <a:pt x="130203" y="29053"/>
                </a:lnTo>
                <a:lnTo>
                  <a:pt x="132873" y="21975"/>
                </a:lnTo>
                <a:lnTo>
                  <a:pt x="132632" y="14679"/>
                </a:lnTo>
                <a:lnTo>
                  <a:pt x="129670" y="8007"/>
                </a:lnTo>
                <a:lnTo>
                  <a:pt x="124183" y="2802"/>
                </a:lnTo>
                <a:lnTo>
                  <a:pt x="117106" y="131"/>
                </a:lnTo>
                <a:lnTo>
                  <a:pt x="109810" y="373"/>
                </a:lnTo>
                <a:lnTo>
                  <a:pt x="103137" y="3334"/>
                </a:lnTo>
                <a:lnTo>
                  <a:pt x="97932" y="8821"/>
                </a:lnTo>
                <a:lnTo>
                  <a:pt x="66385" y="59139"/>
                </a:lnTo>
                <a:lnTo>
                  <a:pt x="34991" y="8745"/>
                </a:lnTo>
                <a:lnTo>
                  <a:pt x="29793" y="3244"/>
                </a:lnTo>
                <a:lnTo>
                  <a:pt x="23123" y="263"/>
                </a:lnTo>
                <a:lnTo>
                  <a:pt x="15824" y="0"/>
                </a:lnTo>
                <a:lnTo>
                  <a:pt x="8740" y="2649"/>
                </a:lnTo>
                <a:lnTo>
                  <a:pt x="3239" y="7840"/>
                </a:lnTo>
                <a:lnTo>
                  <a:pt x="259" y="14506"/>
                </a:lnTo>
                <a:lnTo>
                  <a:pt x="0" y="21803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827847" y="3709136"/>
            <a:ext cx="581585" cy="517151"/>
          </a:xfrm>
          <a:custGeom>
            <a:avLst/>
            <a:gdLst/>
            <a:ahLst/>
            <a:cxnLst/>
            <a:rect l="l" t="t" r="r" b="b"/>
            <a:pathLst>
              <a:path w="659130" h="586104">
                <a:moveTo>
                  <a:pt x="658939" y="0"/>
                </a:moveTo>
                <a:lnTo>
                  <a:pt x="0" y="585724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1804147" y="4133181"/>
            <a:ext cx="118782" cy="114299"/>
          </a:xfrm>
          <a:custGeom>
            <a:avLst/>
            <a:gdLst/>
            <a:ahLst/>
            <a:cxnLst/>
            <a:rect l="l" t="t" r="r" b="b"/>
            <a:pathLst>
              <a:path w="134619" h="129539">
                <a:moveTo>
                  <a:pt x="0" y="129029"/>
                </a:moveTo>
                <a:lnTo>
                  <a:pt x="118643" y="108899"/>
                </a:lnTo>
                <a:lnTo>
                  <a:pt x="134239" y="86941"/>
                </a:lnTo>
                <a:lnTo>
                  <a:pt x="131520" y="79878"/>
                </a:lnTo>
                <a:lnTo>
                  <a:pt x="126482" y="74590"/>
                </a:lnTo>
                <a:lnTo>
                  <a:pt x="119830" y="71578"/>
                </a:lnTo>
                <a:lnTo>
                  <a:pt x="112268" y="71345"/>
                </a:lnTo>
                <a:lnTo>
                  <a:pt x="53733" y="81277"/>
                </a:lnTo>
                <a:lnTo>
                  <a:pt x="53733" y="325"/>
                </a:lnTo>
                <a:lnTo>
                  <a:pt x="50007" y="0"/>
                </a:lnTo>
                <a:lnTo>
                  <a:pt x="43048" y="2208"/>
                </a:lnTo>
                <a:lnTo>
                  <a:pt x="37425" y="6867"/>
                </a:lnTo>
                <a:lnTo>
                  <a:pt x="33896" y="13560"/>
                </a:lnTo>
                <a:lnTo>
                  <a:pt x="0" y="129029"/>
                </a:lnTo>
                <a:close/>
              </a:path>
              <a:path w="134619" h="129539">
                <a:moveTo>
                  <a:pt x="53733" y="325"/>
                </a:moveTo>
                <a:lnTo>
                  <a:pt x="53733" y="81277"/>
                </a:lnTo>
                <a:lnTo>
                  <a:pt x="70459" y="24292"/>
                </a:lnTo>
                <a:lnTo>
                  <a:pt x="71109" y="16755"/>
                </a:lnTo>
                <a:lnTo>
                  <a:pt x="68897" y="9798"/>
                </a:lnTo>
                <a:lnTo>
                  <a:pt x="64237" y="4178"/>
                </a:lnTo>
                <a:lnTo>
                  <a:pt x="57543" y="657"/>
                </a:lnTo>
                <a:lnTo>
                  <a:pt x="53733" y="32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 txBox="1"/>
          <p:nvPr/>
        </p:nvSpPr>
        <p:spPr>
          <a:xfrm>
            <a:off x="739588" y="3428989"/>
            <a:ext cx="672353" cy="287364"/>
          </a:xfrm>
          <a:prstGeom prst="rect">
            <a:avLst/>
          </a:prstGeom>
          <a:solidFill>
            <a:srgbClr val="FFFC78"/>
          </a:solidFill>
          <a:ln w="25400">
            <a:solidFill>
              <a:srgbClr val="618792"/>
            </a:solidFill>
          </a:ln>
        </p:spPr>
        <p:txBody>
          <a:bodyPr vert="horz" wrap="square" lIns="0" tIns="96371" rIns="0" bIns="0" rtlCol="0">
            <a:spAutoFit/>
          </a:bodyPr>
          <a:lstStyle/>
          <a:p>
            <a:pPr marL="191631">
              <a:spcBef>
                <a:spcPts val="759"/>
              </a:spcBef>
            </a:pPr>
            <a:r>
              <a:rPr sz="1235" b="1" spc="-26" dirty="0">
                <a:solidFill>
                  <a:srgbClr val="272727"/>
                </a:solidFill>
                <a:latin typeface="Arial"/>
                <a:cs typeface="Arial"/>
              </a:rPr>
              <a:t>Yes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>
            <a:spLocks noGrp="1"/>
          </p:cNvSpPr>
          <p:nvPr>
            <p:ph type="title"/>
          </p:nvPr>
        </p:nvSpPr>
        <p:spPr>
          <a:xfrm>
            <a:off x="1400734" y="-115485"/>
            <a:ext cx="7657921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444690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80126">
              <a:spcBef>
                <a:spcPts val="318"/>
              </a:spcBef>
              <a:tabLst>
                <a:tab pos="2167333" algn="l"/>
                <a:tab pos="3252681" algn="l"/>
                <a:tab pos="4261264" algn="l"/>
              </a:tabLst>
            </a:pPr>
            <a:r>
              <a:rPr sz="1235" spc="-4" dirty="0">
                <a:latin typeface="Arial"/>
                <a:cs typeface="Arial"/>
              </a:rPr>
              <a:t>D0:B1:AD:56:32:01	??	0	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941294" y="2588300"/>
            <a:ext cx="1374962" cy="1782856"/>
          </a:xfrm>
          <a:custGeom>
            <a:avLst/>
            <a:gdLst/>
            <a:ahLst/>
            <a:cxnLst/>
            <a:rect l="l" t="t" r="r" b="b"/>
            <a:pathLst>
              <a:path w="1558289" h="2020570">
                <a:moveTo>
                  <a:pt x="1558124" y="2020379"/>
                </a:moveTo>
                <a:lnTo>
                  <a:pt x="0" y="2020379"/>
                </a:lnTo>
                <a:lnTo>
                  <a:pt x="0" y="0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865788" y="2554941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9668"/>
                </a:moveTo>
                <a:lnTo>
                  <a:pt x="477" y="156956"/>
                </a:lnTo>
                <a:lnTo>
                  <a:pt x="3650" y="163534"/>
                </a:lnTo>
                <a:lnTo>
                  <a:pt x="9297" y="168567"/>
                </a:lnTo>
                <a:lnTo>
                  <a:pt x="16459" y="171006"/>
                </a:lnTo>
                <a:lnTo>
                  <a:pt x="23747" y="170529"/>
                </a:lnTo>
                <a:lnTo>
                  <a:pt x="30325" y="167356"/>
                </a:lnTo>
                <a:lnTo>
                  <a:pt x="35357" y="161709"/>
                </a:lnTo>
                <a:lnTo>
                  <a:pt x="85573" y="75615"/>
                </a:lnTo>
                <a:lnTo>
                  <a:pt x="135789" y="161709"/>
                </a:lnTo>
                <a:lnTo>
                  <a:pt x="140822" y="167356"/>
                </a:lnTo>
                <a:lnTo>
                  <a:pt x="147400" y="170529"/>
                </a:lnTo>
                <a:lnTo>
                  <a:pt x="154688" y="171006"/>
                </a:lnTo>
                <a:lnTo>
                  <a:pt x="161849" y="168567"/>
                </a:lnTo>
                <a:lnTo>
                  <a:pt x="167497" y="163534"/>
                </a:lnTo>
                <a:lnTo>
                  <a:pt x="170670" y="156956"/>
                </a:lnTo>
                <a:lnTo>
                  <a:pt x="171147" y="149668"/>
                </a:lnTo>
                <a:lnTo>
                  <a:pt x="168707" y="142506"/>
                </a:lnTo>
                <a:lnTo>
                  <a:pt x="85573" y="0"/>
                </a:lnTo>
                <a:lnTo>
                  <a:pt x="2439" y="142506"/>
                </a:lnTo>
                <a:lnTo>
                  <a:pt x="0" y="149668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 txBox="1">
            <a:spLocks noGrp="1"/>
          </p:cNvSpPr>
          <p:nvPr>
            <p:ph type="title"/>
          </p:nvPr>
        </p:nvSpPr>
        <p:spPr>
          <a:xfrm>
            <a:off x="1400734" y="95203"/>
            <a:ext cx="7231201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  <p:sp>
        <p:nvSpPr>
          <p:cNvPr id="457" name="object 457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 txBox="1"/>
          <p:nvPr/>
        </p:nvSpPr>
        <p:spPr>
          <a:xfrm>
            <a:off x="858224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06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748118" y="5647765"/>
            <a:ext cx="4840941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80687">
              <a:spcBef>
                <a:spcPts val="318"/>
              </a:spcBef>
              <a:tabLst>
                <a:tab pos="2167333" algn="l"/>
                <a:tab pos="3252681" algn="l"/>
                <a:tab pos="4261264" algn="l"/>
              </a:tabLst>
            </a:pPr>
            <a:r>
              <a:rPr sz="1235" spc="-4" dirty="0">
                <a:latin typeface="Arial"/>
                <a:cs typeface="Arial"/>
              </a:rPr>
              <a:t>D0:B1:AD:56:32:01	??	0	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7647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811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149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131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447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2812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16405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42515" y="5642162"/>
            <a:ext cx="4852136" cy="2801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25559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8825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941295" y="1949824"/>
            <a:ext cx="1341904" cy="2421591"/>
          </a:xfrm>
          <a:custGeom>
            <a:avLst/>
            <a:gdLst/>
            <a:ahLst/>
            <a:cxnLst/>
            <a:rect l="l" t="t" r="r" b="b"/>
            <a:pathLst>
              <a:path w="1520825" h="2744470">
                <a:moveTo>
                  <a:pt x="1520317" y="2743987"/>
                </a:moveTo>
                <a:lnTo>
                  <a:pt x="0" y="2743987"/>
                </a:lnTo>
                <a:lnTo>
                  <a:pt x="0" y="0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2165233" y="4295494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54688"/>
                </a:moveTo>
                <a:lnTo>
                  <a:pt x="2439" y="161849"/>
                </a:lnTo>
                <a:lnTo>
                  <a:pt x="7472" y="167497"/>
                </a:lnTo>
                <a:lnTo>
                  <a:pt x="14050" y="170670"/>
                </a:lnTo>
                <a:lnTo>
                  <a:pt x="21338" y="171147"/>
                </a:lnTo>
                <a:lnTo>
                  <a:pt x="28499" y="168707"/>
                </a:lnTo>
                <a:lnTo>
                  <a:pt x="171006" y="85573"/>
                </a:lnTo>
                <a:lnTo>
                  <a:pt x="95390" y="41461"/>
                </a:lnTo>
                <a:lnTo>
                  <a:pt x="95390" y="85573"/>
                </a:lnTo>
                <a:lnTo>
                  <a:pt x="9297" y="135789"/>
                </a:lnTo>
                <a:lnTo>
                  <a:pt x="3650" y="140822"/>
                </a:lnTo>
                <a:lnTo>
                  <a:pt x="477" y="147400"/>
                </a:lnTo>
                <a:lnTo>
                  <a:pt x="0" y="154688"/>
                </a:lnTo>
                <a:close/>
              </a:path>
              <a:path w="171450" h="171450">
                <a:moveTo>
                  <a:pt x="0" y="16459"/>
                </a:moveTo>
                <a:lnTo>
                  <a:pt x="477" y="23747"/>
                </a:lnTo>
                <a:lnTo>
                  <a:pt x="3650" y="30325"/>
                </a:lnTo>
                <a:lnTo>
                  <a:pt x="9297" y="35357"/>
                </a:lnTo>
                <a:lnTo>
                  <a:pt x="95390" y="85573"/>
                </a:lnTo>
                <a:lnTo>
                  <a:pt x="95390" y="41461"/>
                </a:lnTo>
                <a:lnTo>
                  <a:pt x="28499" y="2439"/>
                </a:lnTo>
                <a:lnTo>
                  <a:pt x="21338" y="0"/>
                </a:lnTo>
                <a:lnTo>
                  <a:pt x="14050" y="477"/>
                </a:lnTo>
                <a:lnTo>
                  <a:pt x="7472" y="3650"/>
                </a:lnTo>
                <a:lnTo>
                  <a:pt x="2439" y="9297"/>
                </a:lnTo>
                <a:lnTo>
                  <a:pt x="0" y="16459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537882" y="3429000"/>
            <a:ext cx="874059" cy="403412"/>
          </a:xfrm>
          <a:custGeom>
            <a:avLst/>
            <a:gdLst/>
            <a:ahLst/>
            <a:cxnLst/>
            <a:rect l="l" t="t" r="r" b="b"/>
            <a:pathLst>
              <a:path w="990600" h="457200">
                <a:moveTo>
                  <a:pt x="990600" y="457200"/>
                </a:moveTo>
                <a:lnTo>
                  <a:pt x="990600" y="0"/>
                </a:lnTo>
                <a:lnTo>
                  <a:pt x="0" y="0"/>
                </a:lnTo>
                <a:lnTo>
                  <a:pt x="0" y="457200"/>
                </a:lnTo>
                <a:lnTo>
                  <a:pt x="990600" y="457200"/>
                </a:lnTo>
                <a:close/>
              </a:path>
            </a:pathLst>
          </a:custGeom>
          <a:solidFill>
            <a:srgbClr val="FFFC78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537882" y="3428988"/>
            <a:ext cx="874059" cy="403412"/>
          </a:xfrm>
          <a:custGeom>
            <a:avLst/>
            <a:gdLst/>
            <a:ahLst/>
            <a:cxnLst/>
            <a:rect l="l" t="t" r="r" b="b"/>
            <a:pathLst>
              <a:path w="990600" h="457200">
                <a:moveTo>
                  <a:pt x="0" y="457200"/>
                </a:moveTo>
                <a:lnTo>
                  <a:pt x="0" y="0"/>
                </a:lnTo>
                <a:lnTo>
                  <a:pt x="990600" y="0"/>
                </a:lnTo>
                <a:lnTo>
                  <a:pt x="990600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 txBox="1"/>
          <p:nvPr/>
        </p:nvSpPr>
        <p:spPr>
          <a:xfrm>
            <a:off x="922322" y="3536576"/>
            <a:ext cx="10981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spc="-4" dirty="0">
                <a:solidFill>
                  <a:srgbClr val="272727"/>
                </a:solidFill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459" name="object 459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 txBox="1"/>
          <p:nvPr/>
        </p:nvSpPr>
        <p:spPr>
          <a:xfrm>
            <a:off x="858224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1817593" y="5437716"/>
            <a:ext cx="123488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3498466" y="5437716"/>
            <a:ext cx="95530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4641465" y="5437716"/>
            <a:ext cx="64153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5626404" y="5437716"/>
            <a:ext cx="798419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37"/>
              </a:lnSpc>
            </a:pPr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2" name="object 462"/>
          <p:cNvSpPr txBox="1">
            <a:spLocks noGrp="1"/>
          </p:cNvSpPr>
          <p:nvPr>
            <p:ph type="title"/>
          </p:nvPr>
        </p:nvSpPr>
        <p:spPr>
          <a:xfrm>
            <a:off x="1400734" y="-98675"/>
            <a:ext cx="7133665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4145176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118" y="5378824"/>
            <a:ext cx="4840941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 txBox="1"/>
          <p:nvPr/>
        </p:nvSpPr>
        <p:spPr>
          <a:xfrm>
            <a:off x="1817593" y="5419165"/>
            <a:ext cx="123488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Switch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Identifier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8466" y="5419165"/>
            <a:ext cx="955301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Pod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Number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1477" y="5419165"/>
            <a:ext cx="641537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latin typeface="Arial"/>
                <a:cs typeface="Arial"/>
              </a:rPr>
              <a:t>Position</a:t>
            </a:r>
            <a:endParaRPr sz="123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6415" y="5419165"/>
            <a:ext cx="798419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spc="-4" dirty="0">
                <a:latin typeface="Arial"/>
                <a:cs typeface="Arial"/>
              </a:rPr>
              <a:t>Tree</a:t>
            </a:r>
            <a:r>
              <a:rPr sz="1235" b="1" spc="-88" dirty="0">
                <a:latin typeface="Arial"/>
                <a:cs typeface="Arial"/>
              </a:rPr>
              <a:t> </a:t>
            </a:r>
            <a:r>
              <a:rPr sz="1235" b="1" spc="-4" dirty="0">
                <a:latin typeface="Arial"/>
                <a:cs typeface="Arial"/>
              </a:rPr>
              <a:t>Level</a:t>
            </a:r>
            <a:endParaRPr sz="123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6235" y="5647765"/>
            <a:ext cx="941294" cy="230787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71161" algn="ctr">
              <a:spcBef>
                <a:spcPts val="318"/>
              </a:spcBef>
            </a:pPr>
            <a:r>
              <a:rPr sz="1235" spc="-9" dirty="0">
                <a:latin typeface="Arial"/>
                <a:cs typeface="Arial"/>
              </a:rPr>
              <a:t>??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8118" y="5647765"/>
            <a:ext cx="484094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87">
              <a:lnSpc>
                <a:spcPts val="1871"/>
              </a:lnSpc>
              <a:tabLst>
                <a:tab pos="2164532" algn="l"/>
                <a:tab pos="3252681" algn="l"/>
                <a:tab pos="4261264" algn="l"/>
              </a:tabLst>
            </a:pPr>
            <a:r>
              <a:rPr sz="1235" spc="-4" dirty="0">
                <a:latin typeface="Arial"/>
                <a:cs typeface="Arial"/>
              </a:rPr>
              <a:t>D0:B1:AD:56:32:01	</a:t>
            </a:r>
            <a:r>
              <a:rPr sz="2382" spc="-6" baseline="-4629" dirty="0">
                <a:solidFill>
                  <a:srgbClr val="272727"/>
                </a:solidFill>
                <a:latin typeface="Arial"/>
                <a:cs typeface="Arial"/>
              </a:rPr>
              <a:t>0	</a:t>
            </a:r>
            <a:r>
              <a:rPr sz="1235" spc="-4" dirty="0">
                <a:latin typeface="Arial"/>
                <a:cs typeface="Arial"/>
              </a:rPr>
              <a:t>0	0</a:t>
            </a:r>
            <a:endParaRPr sz="123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3000" y="3160059"/>
            <a:ext cx="1949824" cy="1613647"/>
          </a:xfrm>
          <a:custGeom>
            <a:avLst/>
            <a:gdLst/>
            <a:ahLst/>
            <a:cxnLst/>
            <a:rect l="l" t="t" r="r" b="b"/>
            <a:pathLst>
              <a:path w="2209800" h="1828800">
                <a:moveTo>
                  <a:pt x="0" y="914400"/>
                </a:moveTo>
                <a:lnTo>
                  <a:pt x="1202" y="957445"/>
                </a:lnTo>
                <a:lnTo>
                  <a:pt x="4775" y="999978"/>
                </a:lnTo>
                <a:lnTo>
                  <a:pt x="10664" y="1041955"/>
                </a:lnTo>
                <a:lnTo>
                  <a:pt x="18817" y="1083332"/>
                </a:lnTo>
                <a:lnTo>
                  <a:pt x="29181" y="1124065"/>
                </a:lnTo>
                <a:lnTo>
                  <a:pt x="41702" y="1164110"/>
                </a:lnTo>
                <a:lnTo>
                  <a:pt x="56328" y="1203423"/>
                </a:lnTo>
                <a:lnTo>
                  <a:pt x="73005" y="1241960"/>
                </a:lnTo>
                <a:lnTo>
                  <a:pt x="91681" y="1279678"/>
                </a:lnTo>
                <a:lnTo>
                  <a:pt x="112302" y="1316532"/>
                </a:lnTo>
                <a:lnTo>
                  <a:pt x="134816" y="1352479"/>
                </a:lnTo>
                <a:lnTo>
                  <a:pt x="159169" y="1387474"/>
                </a:lnTo>
                <a:lnTo>
                  <a:pt x="185308" y="1421474"/>
                </a:lnTo>
                <a:lnTo>
                  <a:pt x="213180" y="1454435"/>
                </a:lnTo>
                <a:lnTo>
                  <a:pt x="242733" y="1486313"/>
                </a:lnTo>
                <a:lnTo>
                  <a:pt x="273912" y="1517063"/>
                </a:lnTo>
                <a:lnTo>
                  <a:pt x="306666" y="1546643"/>
                </a:lnTo>
                <a:lnTo>
                  <a:pt x="340940" y="1575008"/>
                </a:lnTo>
                <a:lnTo>
                  <a:pt x="376683" y="1602114"/>
                </a:lnTo>
                <a:lnTo>
                  <a:pt x="413840" y="1627918"/>
                </a:lnTo>
                <a:lnTo>
                  <a:pt x="452359" y="1652375"/>
                </a:lnTo>
                <a:lnTo>
                  <a:pt x="492186" y="1675442"/>
                </a:lnTo>
                <a:lnTo>
                  <a:pt x="533270" y="1697074"/>
                </a:lnTo>
                <a:lnTo>
                  <a:pt x="575556" y="1717228"/>
                </a:lnTo>
                <a:lnTo>
                  <a:pt x="618991" y="1735860"/>
                </a:lnTo>
                <a:lnTo>
                  <a:pt x="663523" y="1752926"/>
                </a:lnTo>
                <a:lnTo>
                  <a:pt x="709099" y="1768381"/>
                </a:lnTo>
                <a:lnTo>
                  <a:pt x="755665" y="1782183"/>
                </a:lnTo>
                <a:lnTo>
                  <a:pt x="803168" y="1794287"/>
                </a:lnTo>
                <a:lnTo>
                  <a:pt x="851555" y="1804650"/>
                </a:lnTo>
                <a:lnTo>
                  <a:pt x="900774" y="1813227"/>
                </a:lnTo>
                <a:lnTo>
                  <a:pt x="950771" y="1819974"/>
                </a:lnTo>
                <a:lnTo>
                  <a:pt x="1001493" y="1824848"/>
                </a:lnTo>
                <a:lnTo>
                  <a:pt x="1052887" y="1827804"/>
                </a:lnTo>
                <a:lnTo>
                  <a:pt x="1104900" y="1828800"/>
                </a:lnTo>
                <a:lnTo>
                  <a:pt x="1156912" y="1827804"/>
                </a:lnTo>
                <a:lnTo>
                  <a:pt x="1208306" y="1824848"/>
                </a:lnTo>
                <a:lnTo>
                  <a:pt x="1259028" y="1819974"/>
                </a:lnTo>
                <a:lnTo>
                  <a:pt x="1309025" y="1813227"/>
                </a:lnTo>
                <a:lnTo>
                  <a:pt x="1358244" y="1804650"/>
                </a:lnTo>
                <a:lnTo>
                  <a:pt x="1406631" y="1794287"/>
                </a:lnTo>
                <a:lnTo>
                  <a:pt x="1454134" y="1782183"/>
                </a:lnTo>
                <a:lnTo>
                  <a:pt x="1500700" y="1768381"/>
                </a:lnTo>
                <a:lnTo>
                  <a:pt x="1546276" y="1752926"/>
                </a:lnTo>
                <a:lnTo>
                  <a:pt x="1590808" y="1735860"/>
                </a:lnTo>
                <a:lnTo>
                  <a:pt x="1634243" y="1717228"/>
                </a:lnTo>
                <a:lnTo>
                  <a:pt x="1676529" y="1697074"/>
                </a:lnTo>
                <a:lnTo>
                  <a:pt x="1717613" y="1675442"/>
                </a:lnTo>
                <a:lnTo>
                  <a:pt x="1757440" y="1652375"/>
                </a:lnTo>
                <a:lnTo>
                  <a:pt x="1795959" y="1627918"/>
                </a:lnTo>
                <a:lnTo>
                  <a:pt x="1833116" y="1602114"/>
                </a:lnTo>
                <a:lnTo>
                  <a:pt x="1868859" y="1575008"/>
                </a:lnTo>
                <a:lnTo>
                  <a:pt x="1903133" y="1546643"/>
                </a:lnTo>
                <a:lnTo>
                  <a:pt x="1935887" y="1517063"/>
                </a:lnTo>
                <a:lnTo>
                  <a:pt x="1967066" y="1486313"/>
                </a:lnTo>
                <a:lnTo>
                  <a:pt x="1996619" y="1454435"/>
                </a:lnTo>
                <a:lnTo>
                  <a:pt x="2024491" y="1421474"/>
                </a:lnTo>
                <a:lnTo>
                  <a:pt x="2050630" y="1387474"/>
                </a:lnTo>
                <a:lnTo>
                  <a:pt x="2074983" y="1352479"/>
                </a:lnTo>
                <a:lnTo>
                  <a:pt x="2097497" y="1316532"/>
                </a:lnTo>
                <a:lnTo>
                  <a:pt x="2118118" y="1279678"/>
                </a:lnTo>
                <a:lnTo>
                  <a:pt x="2136794" y="1241960"/>
                </a:lnTo>
                <a:lnTo>
                  <a:pt x="2153471" y="1203423"/>
                </a:lnTo>
                <a:lnTo>
                  <a:pt x="2168097" y="1164110"/>
                </a:lnTo>
                <a:lnTo>
                  <a:pt x="2180618" y="1124065"/>
                </a:lnTo>
                <a:lnTo>
                  <a:pt x="2190982" y="1083332"/>
                </a:lnTo>
                <a:lnTo>
                  <a:pt x="2199135" y="1041955"/>
                </a:lnTo>
                <a:lnTo>
                  <a:pt x="2205024" y="999978"/>
                </a:lnTo>
                <a:lnTo>
                  <a:pt x="2208597" y="957445"/>
                </a:lnTo>
                <a:lnTo>
                  <a:pt x="2209800" y="914399"/>
                </a:lnTo>
                <a:lnTo>
                  <a:pt x="2208597" y="871355"/>
                </a:lnTo>
                <a:lnTo>
                  <a:pt x="2205024" y="828823"/>
                </a:lnTo>
                <a:lnTo>
                  <a:pt x="2199135" y="786846"/>
                </a:lnTo>
                <a:lnTo>
                  <a:pt x="2190982" y="745470"/>
                </a:lnTo>
                <a:lnTo>
                  <a:pt x="2180618" y="704738"/>
                </a:lnTo>
                <a:lnTo>
                  <a:pt x="2168097" y="664694"/>
                </a:lnTo>
                <a:lnTo>
                  <a:pt x="2153471" y="625381"/>
                </a:lnTo>
                <a:lnTo>
                  <a:pt x="2136794" y="586844"/>
                </a:lnTo>
                <a:lnTo>
                  <a:pt x="2118118" y="549126"/>
                </a:lnTo>
                <a:lnTo>
                  <a:pt x="2097497" y="512272"/>
                </a:lnTo>
                <a:lnTo>
                  <a:pt x="2074983" y="476326"/>
                </a:lnTo>
                <a:lnTo>
                  <a:pt x="2050630" y="441330"/>
                </a:lnTo>
                <a:lnTo>
                  <a:pt x="2024491" y="407330"/>
                </a:lnTo>
                <a:lnTo>
                  <a:pt x="1996619" y="374369"/>
                </a:lnTo>
                <a:lnTo>
                  <a:pt x="1967066" y="342492"/>
                </a:lnTo>
                <a:lnTo>
                  <a:pt x="1935887" y="311741"/>
                </a:lnTo>
                <a:lnTo>
                  <a:pt x="1903133" y="282161"/>
                </a:lnTo>
                <a:lnTo>
                  <a:pt x="1868859" y="253795"/>
                </a:lnTo>
                <a:lnTo>
                  <a:pt x="1833116" y="226689"/>
                </a:lnTo>
                <a:lnTo>
                  <a:pt x="1795959" y="200885"/>
                </a:lnTo>
                <a:lnTo>
                  <a:pt x="1757440" y="176427"/>
                </a:lnTo>
                <a:lnTo>
                  <a:pt x="1717613" y="153361"/>
                </a:lnTo>
                <a:lnTo>
                  <a:pt x="1676529" y="131728"/>
                </a:lnTo>
                <a:lnTo>
                  <a:pt x="1634243" y="111573"/>
                </a:lnTo>
                <a:lnTo>
                  <a:pt x="1590808" y="92941"/>
                </a:lnTo>
                <a:lnTo>
                  <a:pt x="1546276" y="75875"/>
                </a:lnTo>
                <a:lnTo>
                  <a:pt x="1500700" y="60419"/>
                </a:lnTo>
                <a:lnTo>
                  <a:pt x="1454134" y="46617"/>
                </a:lnTo>
                <a:lnTo>
                  <a:pt x="1406631" y="34512"/>
                </a:lnTo>
                <a:lnTo>
                  <a:pt x="1358244" y="24150"/>
                </a:lnTo>
                <a:lnTo>
                  <a:pt x="1309025" y="15573"/>
                </a:lnTo>
                <a:lnTo>
                  <a:pt x="1259028" y="8825"/>
                </a:lnTo>
                <a:lnTo>
                  <a:pt x="1208306" y="3951"/>
                </a:lnTo>
                <a:lnTo>
                  <a:pt x="1156912" y="995"/>
                </a:lnTo>
                <a:lnTo>
                  <a:pt x="1104899" y="0"/>
                </a:lnTo>
                <a:lnTo>
                  <a:pt x="1052887" y="995"/>
                </a:lnTo>
                <a:lnTo>
                  <a:pt x="1001493" y="3951"/>
                </a:lnTo>
                <a:lnTo>
                  <a:pt x="950771" y="8825"/>
                </a:lnTo>
                <a:lnTo>
                  <a:pt x="900774" y="15573"/>
                </a:lnTo>
                <a:lnTo>
                  <a:pt x="851555" y="24150"/>
                </a:lnTo>
                <a:lnTo>
                  <a:pt x="803168" y="34512"/>
                </a:lnTo>
                <a:lnTo>
                  <a:pt x="755665" y="46617"/>
                </a:lnTo>
                <a:lnTo>
                  <a:pt x="709099" y="60419"/>
                </a:lnTo>
                <a:lnTo>
                  <a:pt x="663523" y="75875"/>
                </a:lnTo>
                <a:lnTo>
                  <a:pt x="618991" y="92941"/>
                </a:lnTo>
                <a:lnTo>
                  <a:pt x="575556" y="111573"/>
                </a:lnTo>
                <a:lnTo>
                  <a:pt x="533270" y="131728"/>
                </a:lnTo>
                <a:lnTo>
                  <a:pt x="492186" y="153361"/>
                </a:lnTo>
                <a:lnTo>
                  <a:pt x="452359" y="176427"/>
                </a:lnTo>
                <a:lnTo>
                  <a:pt x="413840" y="200885"/>
                </a:lnTo>
                <a:lnTo>
                  <a:pt x="376683" y="226689"/>
                </a:lnTo>
                <a:lnTo>
                  <a:pt x="340940" y="253795"/>
                </a:lnTo>
                <a:lnTo>
                  <a:pt x="306666" y="282161"/>
                </a:lnTo>
                <a:lnTo>
                  <a:pt x="273912" y="311741"/>
                </a:lnTo>
                <a:lnTo>
                  <a:pt x="242733" y="342492"/>
                </a:lnTo>
                <a:lnTo>
                  <a:pt x="213180" y="374369"/>
                </a:lnTo>
                <a:lnTo>
                  <a:pt x="185308" y="407330"/>
                </a:lnTo>
                <a:lnTo>
                  <a:pt x="159169" y="441330"/>
                </a:lnTo>
                <a:lnTo>
                  <a:pt x="134816" y="476326"/>
                </a:lnTo>
                <a:lnTo>
                  <a:pt x="112302" y="512272"/>
                </a:lnTo>
                <a:lnTo>
                  <a:pt x="91681" y="549126"/>
                </a:lnTo>
                <a:lnTo>
                  <a:pt x="73005" y="586844"/>
                </a:lnTo>
                <a:lnTo>
                  <a:pt x="56328" y="625381"/>
                </a:lnTo>
                <a:lnTo>
                  <a:pt x="41702" y="664694"/>
                </a:lnTo>
                <a:lnTo>
                  <a:pt x="29181" y="704738"/>
                </a:lnTo>
                <a:lnTo>
                  <a:pt x="18817" y="745470"/>
                </a:lnTo>
                <a:lnTo>
                  <a:pt x="10664" y="786846"/>
                </a:lnTo>
                <a:lnTo>
                  <a:pt x="4775" y="828823"/>
                </a:lnTo>
                <a:lnTo>
                  <a:pt x="1202" y="871355"/>
                </a:lnTo>
                <a:lnTo>
                  <a:pt x="0" y="914400"/>
                </a:lnTo>
                <a:close/>
              </a:path>
            </a:pathLst>
          </a:custGeom>
          <a:solidFill>
            <a:srgbClr val="FFFC78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1143000" y="3160047"/>
            <a:ext cx="1949824" cy="1613647"/>
          </a:xfrm>
          <a:custGeom>
            <a:avLst/>
            <a:gdLst/>
            <a:ahLst/>
            <a:cxnLst/>
            <a:rect l="l" t="t" r="r" b="b"/>
            <a:pathLst>
              <a:path w="2209800" h="1828800">
                <a:moveTo>
                  <a:pt x="0" y="914400"/>
                </a:moveTo>
                <a:lnTo>
                  <a:pt x="1202" y="871355"/>
                </a:lnTo>
                <a:lnTo>
                  <a:pt x="4775" y="828823"/>
                </a:lnTo>
                <a:lnTo>
                  <a:pt x="10664" y="786846"/>
                </a:lnTo>
                <a:lnTo>
                  <a:pt x="18817" y="745470"/>
                </a:lnTo>
                <a:lnTo>
                  <a:pt x="29181" y="704738"/>
                </a:lnTo>
                <a:lnTo>
                  <a:pt x="41702" y="664694"/>
                </a:lnTo>
                <a:lnTo>
                  <a:pt x="56328" y="625381"/>
                </a:lnTo>
                <a:lnTo>
                  <a:pt x="73005" y="586844"/>
                </a:lnTo>
                <a:lnTo>
                  <a:pt x="91681" y="549126"/>
                </a:lnTo>
                <a:lnTo>
                  <a:pt x="112302" y="512272"/>
                </a:lnTo>
                <a:lnTo>
                  <a:pt x="134816" y="476326"/>
                </a:lnTo>
                <a:lnTo>
                  <a:pt x="159169" y="441330"/>
                </a:lnTo>
                <a:lnTo>
                  <a:pt x="185308" y="407330"/>
                </a:lnTo>
                <a:lnTo>
                  <a:pt x="213180" y="374369"/>
                </a:lnTo>
                <a:lnTo>
                  <a:pt x="242733" y="342492"/>
                </a:lnTo>
                <a:lnTo>
                  <a:pt x="273912" y="311741"/>
                </a:lnTo>
                <a:lnTo>
                  <a:pt x="306666" y="282161"/>
                </a:lnTo>
                <a:lnTo>
                  <a:pt x="340940" y="253795"/>
                </a:lnTo>
                <a:lnTo>
                  <a:pt x="376683" y="226689"/>
                </a:lnTo>
                <a:lnTo>
                  <a:pt x="413840" y="200885"/>
                </a:lnTo>
                <a:lnTo>
                  <a:pt x="452359" y="176427"/>
                </a:lnTo>
                <a:lnTo>
                  <a:pt x="492186" y="153361"/>
                </a:lnTo>
                <a:lnTo>
                  <a:pt x="533270" y="131728"/>
                </a:lnTo>
                <a:lnTo>
                  <a:pt x="575556" y="111573"/>
                </a:lnTo>
                <a:lnTo>
                  <a:pt x="618991" y="92941"/>
                </a:lnTo>
                <a:lnTo>
                  <a:pt x="663523" y="75875"/>
                </a:lnTo>
                <a:lnTo>
                  <a:pt x="709099" y="60419"/>
                </a:lnTo>
                <a:lnTo>
                  <a:pt x="755665" y="46617"/>
                </a:lnTo>
                <a:lnTo>
                  <a:pt x="803168" y="34512"/>
                </a:lnTo>
                <a:lnTo>
                  <a:pt x="851555" y="24150"/>
                </a:lnTo>
                <a:lnTo>
                  <a:pt x="900774" y="15573"/>
                </a:lnTo>
                <a:lnTo>
                  <a:pt x="950771" y="8825"/>
                </a:lnTo>
                <a:lnTo>
                  <a:pt x="1001493" y="3951"/>
                </a:lnTo>
                <a:lnTo>
                  <a:pt x="1052887" y="995"/>
                </a:lnTo>
                <a:lnTo>
                  <a:pt x="1104899" y="0"/>
                </a:lnTo>
                <a:lnTo>
                  <a:pt x="1156912" y="995"/>
                </a:lnTo>
                <a:lnTo>
                  <a:pt x="1208306" y="3951"/>
                </a:lnTo>
                <a:lnTo>
                  <a:pt x="1259028" y="8825"/>
                </a:lnTo>
                <a:lnTo>
                  <a:pt x="1309025" y="15573"/>
                </a:lnTo>
                <a:lnTo>
                  <a:pt x="1358244" y="24150"/>
                </a:lnTo>
                <a:lnTo>
                  <a:pt x="1406631" y="34512"/>
                </a:lnTo>
                <a:lnTo>
                  <a:pt x="1454134" y="46617"/>
                </a:lnTo>
                <a:lnTo>
                  <a:pt x="1500700" y="60419"/>
                </a:lnTo>
                <a:lnTo>
                  <a:pt x="1546276" y="75875"/>
                </a:lnTo>
                <a:lnTo>
                  <a:pt x="1590808" y="92941"/>
                </a:lnTo>
                <a:lnTo>
                  <a:pt x="1634243" y="111573"/>
                </a:lnTo>
                <a:lnTo>
                  <a:pt x="1676529" y="131728"/>
                </a:lnTo>
                <a:lnTo>
                  <a:pt x="1717613" y="153361"/>
                </a:lnTo>
                <a:lnTo>
                  <a:pt x="1757440" y="176427"/>
                </a:lnTo>
                <a:lnTo>
                  <a:pt x="1795959" y="200885"/>
                </a:lnTo>
                <a:lnTo>
                  <a:pt x="1833116" y="226689"/>
                </a:lnTo>
                <a:lnTo>
                  <a:pt x="1868859" y="253795"/>
                </a:lnTo>
                <a:lnTo>
                  <a:pt x="1903133" y="282161"/>
                </a:lnTo>
                <a:lnTo>
                  <a:pt x="1935887" y="311741"/>
                </a:lnTo>
                <a:lnTo>
                  <a:pt x="1967066" y="342492"/>
                </a:lnTo>
                <a:lnTo>
                  <a:pt x="1996619" y="374369"/>
                </a:lnTo>
                <a:lnTo>
                  <a:pt x="2024491" y="407330"/>
                </a:lnTo>
                <a:lnTo>
                  <a:pt x="2050630" y="441330"/>
                </a:lnTo>
                <a:lnTo>
                  <a:pt x="2074983" y="476326"/>
                </a:lnTo>
                <a:lnTo>
                  <a:pt x="2097497" y="512272"/>
                </a:lnTo>
                <a:lnTo>
                  <a:pt x="2118118" y="549126"/>
                </a:lnTo>
                <a:lnTo>
                  <a:pt x="2136794" y="586844"/>
                </a:lnTo>
                <a:lnTo>
                  <a:pt x="2153471" y="625381"/>
                </a:lnTo>
                <a:lnTo>
                  <a:pt x="2168097" y="664694"/>
                </a:lnTo>
                <a:lnTo>
                  <a:pt x="2180618" y="704738"/>
                </a:lnTo>
                <a:lnTo>
                  <a:pt x="2190982" y="745470"/>
                </a:lnTo>
                <a:lnTo>
                  <a:pt x="2199135" y="786846"/>
                </a:lnTo>
                <a:lnTo>
                  <a:pt x="2205024" y="828823"/>
                </a:lnTo>
                <a:lnTo>
                  <a:pt x="2208597" y="871355"/>
                </a:lnTo>
                <a:lnTo>
                  <a:pt x="2209800" y="914399"/>
                </a:lnTo>
                <a:lnTo>
                  <a:pt x="2208597" y="957444"/>
                </a:lnTo>
                <a:lnTo>
                  <a:pt x="2205024" y="999976"/>
                </a:lnTo>
                <a:lnTo>
                  <a:pt x="2199135" y="1041953"/>
                </a:lnTo>
                <a:lnTo>
                  <a:pt x="2190982" y="1083329"/>
                </a:lnTo>
                <a:lnTo>
                  <a:pt x="2180618" y="1124061"/>
                </a:lnTo>
                <a:lnTo>
                  <a:pt x="2168097" y="1164105"/>
                </a:lnTo>
                <a:lnTo>
                  <a:pt x="2153471" y="1203418"/>
                </a:lnTo>
                <a:lnTo>
                  <a:pt x="2136794" y="1241955"/>
                </a:lnTo>
                <a:lnTo>
                  <a:pt x="2118118" y="1279673"/>
                </a:lnTo>
                <a:lnTo>
                  <a:pt x="2097497" y="1316527"/>
                </a:lnTo>
                <a:lnTo>
                  <a:pt x="2074983" y="1352473"/>
                </a:lnTo>
                <a:lnTo>
                  <a:pt x="2050630" y="1387469"/>
                </a:lnTo>
                <a:lnTo>
                  <a:pt x="2024491" y="1421469"/>
                </a:lnTo>
                <a:lnTo>
                  <a:pt x="1996619" y="1454430"/>
                </a:lnTo>
                <a:lnTo>
                  <a:pt x="1967066" y="1486307"/>
                </a:lnTo>
                <a:lnTo>
                  <a:pt x="1935887" y="1517058"/>
                </a:lnTo>
                <a:lnTo>
                  <a:pt x="1903133" y="1546638"/>
                </a:lnTo>
                <a:lnTo>
                  <a:pt x="1868859" y="1575004"/>
                </a:lnTo>
                <a:lnTo>
                  <a:pt x="1833116" y="1602110"/>
                </a:lnTo>
                <a:lnTo>
                  <a:pt x="1795959" y="1627914"/>
                </a:lnTo>
                <a:lnTo>
                  <a:pt x="1757440" y="1652372"/>
                </a:lnTo>
                <a:lnTo>
                  <a:pt x="1717613" y="1675438"/>
                </a:lnTo>
                <a:lnTo>
                  <a:pt x="1676529" y="1697071"/>
                </a:lnTo>
                <a:lnTo>
                  <a:pt x="1634243" y="1717226"/>
                </a:lnTo>
                <a:lnTo>
                  <a:pt x="1590808" y="1735858"/>
                </a:lnTo>
                <a:lnTo>
                  <a:pt x="1546276" y="1752924"/>
                </a:lnTo>
                <a:lnTo>
                  <a:pt x="1500700" y="1768380"/>
                </a:lnTo>
                <a:lnTo>
                  <a:pt x="1454134" y="1782182"/>
                </a:lnTo>
                <a:lnTo>
                  <a:pt x="1406631" y="1794287"/>
                </a:lnTo>
                <a:lnTo>
                  <a:pt x="1358244" y="1804649"/>
                </a:lnTo>
                <a:lnTo>
                  <a:pt x="1309025" y="1813226"/>
                </a:lnTo>
                <a:lnTo>
                  <a:pt x="1259028" y="1819974"/>
                </a:lnTo>
                <a:lnTo>
                  <a:pt x="1208306" y="1824848"/>
                </a:lnTo>
                <a:lnTo>
                  <a:pt x="1156912" y="1827804"/>
                </a:lnTo>
                <a:lnTo>
                  <a:pt x="1104900" y="1828800"/>
                </a:lnTo>
                <a:lnTo>
                  <a:pt x="1052887" y="1827804"/>
                </a:lnTo>
                <a:lnTo>
                  <a:pt x="1001493" y="1824848"/>
                </a:lnTo>
                <a:lnTo>
                  <a:pt x="950771" y="1819974"/>
                </a:lnTo>
                <a:lnTo>
                  <a:pt x="900774" y="1813226"/>
                </a:lnTo>
                <a:lnTo>
                  <a:pt x="851555" y="1804649"/>
                </a:lnTo>
                <a:lnTo>
                  <a:pt x="803168" y="1794287"/>
                </a:lnTo>
                <a:lnTo>
                  <a:pt x="755665" y="1782182"/>
                </a:lnTo>
                <a:lnTo>
                  <a:pt x="709099" y="1768380"/>
                </a:lnTo>
                <a:lnTo>
                  <a:pt x="663523" y="1752924"/>
                </a:lnTo>
                <a:lnTo>
                  <a:pt x="618991" y="1735858"/>
                </a:lnTo>
                <a:lnTo>
                  <a:pt x="575556" y="1717226"/>
                </a:lnTo>
                <a:lnTo>
                  <a:pt x="533270" y="1697071"/>
                </a:lnTo>
                <a:lnTo>
                  <a:pt x="492186" y="1675438"/>
                </a:lnTo>
                <a:lnTo>
                  <a:pt x="452359" y="1652372"/>
                </a:lnTo>
                <a:lnTo>
                  <a:pt x="413840" y="1627914"/>
                </a:lnTo>
                <a:lnTo>
                  <a:pt x="376683" y="1602110"/>
                </a:lnTo>
                <a:lnTo>
                  <a:pt x="340940" y="1575004"/>
                </a:lnTo>
                <a:lnTo>
                  <a:pt x="306666" y="1546638"/>
                </a:lnTo>
                <a:lnTo>
                  <a:pt x="273912" y="1517058"/>
                </a:lnTo>
                <a:lnTo>
                  <a:pt x="242733" y="1486307"/>
                </a:lnTo>
                <a:lnTo>
                  <a:pt x="213180" y="1454430"/>
                </a:lnTo>
                <a:lnTo>
                  <a:pt x="185308" y="1421469"/>
                </a:lnTo>
                <a:lnTo>
                  <a:pt x="159169" y="1387469"/>
                </a:lnTo>
                <a:lnTo>
                  <a:pt x="134816" y="1352473"/>
                </a:lnTo>
                <a:lnTo>
                  <a:pt x="112302" y="1316527"/>
                </a:lnTo>
                <a:lnTo>
                  <a:pt x="91681" y="1279673"/>
                </a:lnTo>
                <a:lnTo>
                  <a:pt x="73005" y="1241955"/>
                </a:lnTo>
                <a:lnTo>
                  <a:pt x="56328" y="1203418"/>
                </a:lnTo>
                <a:lnTo>
                  <a:pt x="41702" y="1164105"/>
                </a:lnTo>
                <a:lnTo>
                  <a:pt x="29181" y="1124061"/>
                </a:lnTo>
                <a:lnTo>
                  <a:pt x="18817" y="1083329"/>
                </a:lnTo>
                <a:lnTo>
                  <a:pt x="10664" y="1041953"/>
                </a:lnTo>
                <a:lnTo>
                  <a:pt x="4775" y="999976"/>
                </a:lnTo>
                <a:lnTo>
                  <a:pt x="1202" y="957444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FFFC7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1479176" y="3429000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1524000" y="1295400"/>
                </a:moveTo>
                <a:lnTo>
                  <a:pt x="1524000" y="0"/>
                </a:lnTo>
                <a:lnTo>
                  <a:pt x="0" y="0"/>
                </a:lnTo>
                <a:lnTo>
                  <a:pt x="0" y="1295400"/>
                </a:lnTo>
                <a:lnTo>
                  <a:pt x="1524000" y="129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1479176" y="3428989"/>
            <a:ext cx="1344706" cy="11430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0" y="1295399"/>
                </a:moveTo>
                <a:lnTo>
                  <a:pt x="0" y="0"/>
                </a:lnTo>
                <a:lnTo>
                  <a:pt x="1524000" y="0"/>
                </a:lnTo>
                <a:lnTo>
                  <a:pt x="1524000" y="1295399"/>
                </a:lnTo>
                <a:lnTo>
                  <a:pt x="0" y="1295399"/>
                </a:lnTo>
                <a:close/>
              </a:path>
            </a:pathLst>
          </a:custGeom>
          <a:ln w="9994">
            <a:solidFill>
              <a:srgbClr val="AEA386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3290114" y="3424585"/>
            <a:ext cx="1353536" cy="1151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1748118" y="2218765"/>
            <a:ext cx="6185647" cy="47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1748118" y="2218765"/>
            <a:ext cx="6185647" cy="470647"/>
          </a:xfrm>
          <a:custGeom>
            <a:avLst/>
            <a:gdLst/>
            <a:ahLst/>
            <a:cxnLst/>
            <a:rect l="l" t="t" r="r" b="b"/>
            <a:pathLst>
              <a:path w="7010400" h="533400">
                <a:moveTo>
                  <a:pt x="0" y="533400"/>
                </a:moveTo>
                <a:lnTo>
                  <a:pt x="0" y="0"/>
                </a:lnTo>
                <a:lnTo>
                  <a:pt x="7010387" y="0"/>
                </a:lnTo>
                <a:lnTo>
                  <a:pt x="7010387" y="533400"/>
                </a:lnTo>
                <a:lnTo>
                  <a:pt x="0" y="533400"/>
                </a:lnTo>
                <a:close/>
              </a:path>
            </a:pathLst>
          </a:custGeom>
          <a:ln w="9994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7315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0479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8477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8171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8269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8269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8269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8269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9357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9426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59496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59570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58171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57197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58991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58818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58882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8882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59278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58615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36415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36195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43712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35627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54047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1565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53479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2050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1829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79347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71262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80009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7320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1640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68951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5953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6259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5098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8262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6259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5953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6052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6052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6052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6052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7139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7209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7278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7352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5953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4979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6774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6601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6665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6665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7060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6398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2290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2596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1435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4599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2596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2290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2389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2389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2389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2389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3476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3546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3615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3689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290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1316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3111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2938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3002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3002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3397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2735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6788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6819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6703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0193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6819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6788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6798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798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6798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6798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6907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69140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69210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6928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6788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6691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6870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6853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6859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6859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6899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6833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17464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26557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26109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20842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36194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4039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45515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22075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40565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57149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61856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58382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75527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22411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41237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0659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0966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79804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2968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0966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0659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0758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0758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0758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0758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1846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1915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1984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2059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0659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79686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1480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1307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81371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81371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81767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81104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62227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96238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94298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3858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1168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4508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4814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3652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6816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4814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4508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4606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4606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4606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4606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5694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5763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5833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5907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4953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508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3534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5328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5155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5220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5220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5615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4952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0102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0409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49247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2411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0409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0102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0201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0201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0201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0201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1289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1358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1427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1502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0102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49128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50923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50750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50814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50814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51210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50547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2877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3184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2022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5186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3184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2877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2976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2976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2976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2976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4064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4133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4202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4276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2877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61903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63698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63525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63589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63589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63984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63322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4375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1685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36005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33316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0318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0625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39463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2627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0625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0318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0417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0417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0417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0417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1505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1574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1643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1717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0318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39344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1139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0966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1030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1030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1426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0763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5025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533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4170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7334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533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5025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512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512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512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512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621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628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635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642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45025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4405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45845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45672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4573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4573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4613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45470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18808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081104" y="4896306"/>
            <a:ext cx="24093" cy="12326"/>
          </a:xfrm>
          <a:custGeom>
            <a:avLst/>
            <a:gdLst/>
            <a:ahLst/>
            <a:cxnLst/>
            <a:rect l="l" t="t" r="r" b="b"/>
            <a:pathLst>
              <a:path w="27305" h="13970">
                <a:moveTo>
                  <a:pt x="0" y="13453"/>
                </a:moveTo>
                <a:lnTo>
                  <a:pt x="26894" y="13453"/>
                </a:lnTo>
                <a:lnTo>
                  <a:pt x="26894" y="0"/>
                </a:lnTo>
                <a:lnTo>
                  <a:pt x="0" y="0"/>
                </a:lnTo>
                <a:lnTo>
                  <a:pt x="0" y="134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081104" y="4896306"/>
            <a:ext cx="24093" cy="12326"/>
          </a:xfrm>
          <a:custGeom>
            <a:avLst/>
            <a:gdLst/>
            <a:ahLst/>
            <a:cxnLst/>
            <a:rect l="l" t="t" r="r" b="b"/>
            <a:pathLst>
              <a:path w="27305" h="13970">
                <a:moveTo>
                  <a:pt x="0" y="13453"/>
                </a:moveTo>
                <a:lnTo>
                  <a:pt x="26894" y="13453"/>
                </a:lnTo>
                <a:lnTo>
                  <a:pt x="26894" y="0"/>
                </a:lnTo>
                <a:lnTo>
                  <a:pt x="0" y="0"/>
                </a:lnTo>
                <a:lnTo>
                  <a:pt x="0" y="134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18808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18502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18601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18601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18601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18601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19688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19757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19827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19901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18502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17528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19322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19214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19214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19609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18947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2471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447401" y="4896306"/>
            <a:ext cx="24093" cy="12326"/>
          </a:xfrm>
          <a:custGeom>
            <a:avLst/>
            <a:gdLst/>
            <a:ahLst/>
            <a:cxnLst/>
            <a:rect l="l" t="t" r="r" b="b"/>
            <a:pathLst>
              <a:path w="27305" h="13970">
                <a:moveTo>
                  <a:pt x="0" y="13453"/>
                </a:moveTo>
                <a:lnTo>
                  <a:pt x="26894" y="13453"/>
                </a:lnTo>
                <a:lnTo>
                  <a:pt x="26894" y="0"/>
                </a:lnTo>
                <a:lnTo>
                  <a:pt x="0" y="0"/>
                </a:lnTo>
                <a:lnTo>
                  <a:pt x="0" y="134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447401" y="4896306"/>
            <a:ext cx="24093" cy="12326"/>
          </a:xfrm>
          <a:custGeom>
            <a:avLst/>
            <a:gdLst/>
            <a:ahLst/>
            <a:cxnLst/>
            <a:rect l="l" t="t" r="r" b="b"/>
            <a:pathLst>
              <a:path w="27305" h="13970">
                <a:moveTo>
                  <a:pt x="0" y="13453"/>
                </a:moveTo>
                <a:lnTo>
                  <a:pt x="26894" y="13453"/>
                </a:lnTo>
                <a:lnTo>
                  <a:pt x="26894" y="0"/>
                </a:lnTo>
                <a:lnTo>
                  <a:pt x="0" y="0"/>
                </a:lnTo>
                <a:lnTo>
                  <a:pt x="0" y="134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2471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2165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2264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2264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2264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2264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3351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3420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3490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3564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2165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1191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2985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2877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2877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3272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2610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178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6016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9180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7178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26871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6970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6970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6970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6970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8058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8127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28196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28270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26871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5897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7692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7519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27583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27583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27979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27316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50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557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395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559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2557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2250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2349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2349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2349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2349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3437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3506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3575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3649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2695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2250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1276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3071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2898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2962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2962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3357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2695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655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962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00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964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6962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36655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6754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6754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6754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6754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7842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7911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7980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38054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36655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5681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7476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7303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7367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7367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7763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7100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18153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54460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14403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13241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4403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4097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4195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4195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4195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4195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5283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5352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5421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5496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4097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3123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4917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4744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4808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4808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5204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4541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7474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5162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8041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7852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568824" y="2061883"/>
            <a:ext cx="6544235" cy="818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299882" y="3272118"/>
            <a:ext cx="3473824" cy="1490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4896971" y="3260912"/>
            <a:ext cx="3473823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736912" y="4762500"/>
            <a:ext cx="3036794" cy="336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299882" y="4762500"/>
            <a:ext cx="381000" cy="33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742515" y="5636547"/>
            <a:ext cx="4852136" cy="2913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2555635" y="3729653"/>
            <a:ext cx="1121" cy="506506"/>
          </a:xfrm>
          <a:custGeom>
            <a:avLst/>
            <a:gdLst/>
            <a:ahLst/>
            <a:cxnLst/>
            <a:rect l="l" t="t" r="r" b="b"/>
            <a:pathLst>
              <a:path w="1269" h="574039">
                <a:moveTo>
                  <a:pt x="749" y="0"/>
                </a:moveTo>
                <a:lnTo>
                  <a:pt x="0" y="573659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2497597" y="3697942"/>
            <a:ext cx="117662" cy="115981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0" y="109045"/>
                </a:moveTo>
                <a:lnTo>
                  <a:pt x="241" y="116341"/>
                </a:lnTo>
                <a:lnTo>
                  <a:pt x="3202" y="123013"/>
                </a:lnTo>
                <a:lnTo>
                  <a:pt x="8690" y="128219"/>
                </a:lnTo>
                <a:lnTo>
                  <a:pt x="15769" y="130889"/>
                </a:lnTo>
                <a:lnTo>
                  <a:pt x="23069" y="130648"/>
                </a:lnTo>
                <a:lnTo>
                  <a:pt x="29746" y="127686"/>
                </a:lnTo>
                <a:lnTo>
                  <a:pt x="34953" y="122199"/>
                </a:lnTo>
                <a:lnTo>
                  <a:pt x="66488" y="71882"/>
                </a:lnTo>
                <a:lnTo>
                  <a:pt x="97895" y="122275"/>
                </a:lnTo>
                <a:lnTo>
                  <a:pt x="103086" y="127782"/>
                </a:lnTo>
                <a:lnTo>
                  <a:pt x="109752" y="130762"/>
                </a:lnTo>
                <a:lnTo>
                  <a:pt x="117049" y="131023"/>
                </a:lnTo>
                <a:lnTo>
                  <a:pt x="124133" y="128371"/>
                </a:lnTo>
                <a:lnTo>
                  <a:pt x="129634" y="123180"/>
                </a:lnTo>
                <a:lnTo>
                  <a:pt x="132613" y="116514"/>
                </a:lnTo>
                <a:lnTo>
                  <a:pt x="132873" y="109217"/>
                </a:lnTo>
                <a:lnTo>
                  <a:pt x="130216" y="102133"/>
                </a:lnTo>
                <a:lnTo>
                  <a:pt x="66576" y="0"/>
                </a:lnTo>
                <a:lnTo>
                  <a:pt x="2670" y="101968"/>
                </a:lnTo>
                <a:lnTo>
                  <a:pt x="0" y="109045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906647" y="3785828"/>
            <a:ext cx="524435" cy="450476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0" y="0"/>
                </a:moveTo>
                <a:lnTo>
                  <a:pt x="594233" y="509993"/>
                </a:lnTo>
              </a:path>
            </a:pathLst>
          </a:custGeom>
          <a:ln w="38100">
            <a:solidFill>
              <a:srgbClr val="FFAA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882589" y="3765177"/>
            <a:ext cx="119343" cy="113179"/>
          </a:xfrm>
          <a:custGeom>
            <a:avLst/>
            <a:gdLst/>
            <a:ahLst/>
            <a:cxnLst/>
            <a:rect l="l" t="t" r="r" b="b"/>
            <a:pathLst>
              <a:path w="135255" h="128270">
                <a:moveTo>
                  <a:pt x="54546" y="8279"/>
                </a:moveTo>
                <a:lnTo>
                  <a:pt x="54546" y="46824"/>
                </a:lnTo>
                <a:lnTo>
                  <a:pt x="113258" y="55727"/>
                </a:lnTo>
                <a:lnTo>
                  <a:pt x="120814" y="55363"/>
                </a:lnTo>
                <a:lnTo>
                  <a:pt x="127414" y="52235"/>
                </a:lnTo>
                <a:lnTo>
                  <a:pt x="132359" y="46858"/>
                </a:lnTo>
                <a:lnTo>
                  <a:pt x="134950" y="39750"/>
                </a:lnTo>
                <a:lnTo>
                  <a:pt x="134580" y="32196"/>
                </a:lnTo>
                <a:lnTo>
                  <a:pt x="131452" y="25600"/>
                </a:lnTo>
                <a:lnTo>
                  <a:pt x="126079" y="20655"/>
                </a:lnTo>
                <a:lnTo>
                  <a:pt x="118973" y="18059"/>
                </a:lnTo>
                <a:lnTo>
                  <a:pt x="54546" y="8279"/>
                </a:lnTo>
                <a:close/>
              </a:path>
              <a:path w="135255" h="128270">
                <a:moveTo>
                  <a:pt x="0" y="0"/>
                </a:moveTo>
                <a:lnTo>
                  <a:pt x="35902" y="114858"/>
                </a:lnTo>
                <a:lnTo>
                  <a:pt x="39542" y="121490"/>
                </a:lnTo>
                <a:lnTo>
                  <a:pt x="45243" y="126050"/>
                </a:lnTo>
                <a:lnTo>
                  <a:pt x="52240" y="128139"/>
                </a:lnTo>
                <a:lnTo>
                  <a:pt x="59766" y="127355"/>
                </a:lnTo>
                <a:lnTo>
                  <a:pt x="66397" y="123716"/>
                </a:lnTo>
                <a:lnTo>
                  <a:pt x="70958" y="118014"/>
                </a:lnTo>
                <a:lnTo>
                  <a:pt x="73046" y="111017"/>
                </a:lnTo>
                <a:lnTo>
                  <a:pt x="72263" y="103492"/>
                </a:lnTo>
                <a:lnTo>
                  <a:pt x="54546" y="46824"/>
                </a:lnTo>
                <a:lnTo>
                  <a:pt x="54546" y="8279"/>
                </a:lnTo>
                <a:lnTo>
                  <a:pt x="0" y="0"/>
                </a:lnTo>
                <a:close/>
              </a:path>
            </a:pathLst>
          </a:custGeom>
          <a:solidFill>
            <a:srgbClr val="FFAA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23161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26221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 txBox="1"/>
          <p:nvPr/>
        </p:nvSpPr>
        <p:spPr>
          <a:xfrm>
            <a:off x="3428989" y="5647754"/>
            <a:ext cx="1008529" cy="246625"/>
          </a:xfrm>
          <a:prstGeom prst="rect">
            <a:avLst/>
          </a:prstGeom>
          <a:solidFill>
            <a:srgbClr val="FFD953"/>
          </a:solidFill>
          <a:ln w="25400">
            <a:solidFill>
              <a:srgbClr val="618792"/>
            </a:solidFill>
          </a:ln>
        </p:spPr>
        <p:txBody>
          <a:bodyPr vert="horz" wrap="square" lIns="0" tIns="2241" rIns="0" bIns="0" rtlCol="0">
            <a:spAutoFit/>
          </a:bodyPr>
          <a:lstStyle/>
          <a:p>
            <a:pPr marL="4483" algn="ctr">
              <a:spcBef>
                <a:spcPts val="18"/>
              </a:spcBef>
            </a:pPr>
            <a:r>
              <a:rPr sz="1588" spc="-4" dirty="0">
                <a:solidFill>
                  <a:srgbClr val="272727"/>
                </a:solidFill>
                <a:latin typeface="Arial"/>
                <a:cs typeface="Arial"/>
              </a:rPr>
              <a:t>0</a:t>
            </a:r>
            <a:endParaRPr sz="1588">
              <a:latin typeface="Arial"/>
              <a:cs typeface="Arial"/>
            </a:endParaRPr>
          </a:p>
        </p:txBody>
      </p:sp>
      <p:sp>
        <p:nvSpPr>
          <p:cNvPr id="463" name="object 463"/>
          <p:cNvSpPr/>
          <p:nvPr/>
        </p:nvSpPr>
        <p:spPr>
          <a:xfrm>
            <a:off x="1680882" y="4908176"/>
            <a:ext cx="874059" cy="403412"/>
          </a:xfrm>
          <a:custGeom>
            <a:avLst/>
            <a:gdLst/>
            <a:ahLst/>
            <a:cxnLst/>
            <a:rect l="l" t="t" r="r" b="b"/>
            <a:pathLst>
              <a:path w="990600" h="457200">
                <a:moveTo>
                  <a:pt x="990600" y="457199"/>
                </a:moveTo>
                <a:lnTo>
                  <a:pt x="990600" y="0"/>
                </a:lnTo>
                <a:lnTo>
                  <a:pt x="0" y="0"/>
                </a:lnTo>
                <a:lnTo>
                  <a:pt x="0" y="457199"/>
                </a:lnTo>
                <a:lnTo>
                  <a:pt x="990600" y="457199"/>
                </a:lnTo>
                <a:close/>
              </a:path>
            </a:pathLst>
          </a:custGeom>
          <a:solidFill>
            <a:srgbClr val="FFFC78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4" name="object 464"/>
          <p:cNvSpPr txBox="1"/>
          <p:nvPr/>
        </p:nvSpPr>
        <p:spPr>
          <a:xfrm>
            <a:off x="1680882" y="4908166"/>
            <a:ext cx="874059" cy="301037"/>
          </a:xfrm>
          <a:prstGeom prst="rect">
            <a:avLst/>
          </a:prstGeom>
          <a:ln w="25400">
            <a:solidFill>
              <a:srgbClr val="618792"/>
            </a:solidFill>
          </a:ln>
        </p:spPr>
        <p:txBody>
          <a:bodyPr vert="horz" wrap="square" lIns="0" tIns="82924" rIns="0" bIns="0" rtlCol="0">
            <a:spAutoFit/>
          </a:bodyPr>
          <a:lstStyle/>
          <a:p>
            <a:pPr marL="183785">
              <a:spcBef>
                <a:spcPts val="653"/>
              </a:spcBef>
            </a:pPr>
            <a:r>
              <a:rPr sz="1412" b="1" dirty="0">
                <a:solidFill>
                  <a:srgbClr val="272727"/>
                </a:solidFill>
                <a:latin typeface="Arial"/>
                <a:cs typeface="Arial"/>
              </a:rPr>
              <a:t>Pod</a:t>
            </a:r>
            <a:r>
              <a:rPr sz="1412" b="1" spc="-84" dirty="0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sz="1412" b="1" spc="-4" dirty="0">
                <a:solidFill>
                  <a:srgbClr val="272727"/>
                </a:solidFill>
                <a:latin typeface="Arial"/>
                <a:cs typeface="Arial"/>
              </a:rPr>
              <a:t>0</a:t>
            </a:r>
            <a:endParaRPr sz="1412">
              <a:latin typeface="Arial"/>
              <a:cs typeface="Arial"/>
            </a:endParaRPr>
          </a:p>
        </p:txBody>
      </p:sp>
      <p:sp>
        <p:nvSpPr>
          <p:cNvPr id="465" name="object 465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/>
          <p:nvPr/>
        </p:nvSpPr>
        <p:spPr>
          <a:xfrm>
            <a:off x="67235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7" name="object 467"/>
          <p:cNvSpPr txBox="1"/>
          <p:nvPr/>
        </p:nvSpPr>
        <p:spPr>
          <a:xfrm>
            <a:off x="858224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8" name="object 468"/>
          <p:cNvSpPr txBox="1">
            <a:spLocks noGrp="1"/>
          </p:cNvSpPr>
          <p:nvPr>
            <p:ph type="title"/>
          </p:nvPr>
        </p:nvSpPr>
        <p:spPr>
          <a:xfrm>
            <a:off x="1400734" y="-137897"/>
            <a:ext cx="7194625" cy="1540693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Location Discovery</a:t>
            </a:r>
            <a:r>
              <a:rPr spc="-40" dirty="0"/>
              <a:t> </a:t>
            </a:r>
            <a:r>
              <a:rPr spc="-9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780977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9032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399032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98761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30401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30401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10378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07314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08302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08302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08302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08302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19178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19871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20563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21305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11762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07314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97574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15520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13789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14433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14433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14433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18387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11762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06017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81194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00344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89758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87553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627300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81879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66075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41254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604016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46104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438991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19077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38225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25702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798808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42007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5113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8513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88202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76585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08224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08224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88202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513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86126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86126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86126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86126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79700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79769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798387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799129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89586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8513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539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9334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9161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9225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9225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9225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96211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89586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48508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51572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39955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7159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7159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51572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48508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49496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49496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49496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49496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60372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61065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61757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62499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52956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48508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38769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56714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54983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5562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55627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5562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59581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52956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0445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07520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95903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27542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27542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0752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445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0544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0544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0544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0544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1632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1701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17705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18447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08904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0445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4716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1266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10931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115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11574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115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1552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08904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002458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911826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867003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340326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875520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659933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807593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463591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312550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5971021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441668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094285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808785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497208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379785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3220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35267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23650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55289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55289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35267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3220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33190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33190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33190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33190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44067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4475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45452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46194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36651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3220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2246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4040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3867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39321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39321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39321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43276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36651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47878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0984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64183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37289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70684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73749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62131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93772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93772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73749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70684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71672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71672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71672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71672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82549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83241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83934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84675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75134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70684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60945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78890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77160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77803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77803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77803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81757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75132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26631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29696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18079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49719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49719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29696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26631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27619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27619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27619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27619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38496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39188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39881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40623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3108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26631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16892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34837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33107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33750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33750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33750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37705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3108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54378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57443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45826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7746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7746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57443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4378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5367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55367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55367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55367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66243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66936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67628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68370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58827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54378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4639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62584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60854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6149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61497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6149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65452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58827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69355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42460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85661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58767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28790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31855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2023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5187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5187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3185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2879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29779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29779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29779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29779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4065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41348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42040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42782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3323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2879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19051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3699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35266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35910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35910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35910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3986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3323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7585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78920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67303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9894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9894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7892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585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7684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7684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7684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7684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8772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88412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89105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89847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8030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7585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6116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8406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82331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829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82974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829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8692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8030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20412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772322" y="4466519"/>
            <a:ext cx="151279" cy="341219"/>
          </a:xfrm>
          <a:custGeom>
            <a:avLst/>
            <a:gdLst/>
            <a:ahLst/>
            <a:cxnLst/>
            <a:rect l="l" t="t" r="r" b="b"/>
            <a:pathLst>
              <a:path w="171450" h="386714">
                <a:moveTo>
                  <a:pt x="0" y="386232"/>
                </a:moveTo>
                <a:lnTo>
                  <a:pt x="171170" y="0"/>
                </a:lnTo>
              </a:path>
            </a:pathLst>
          </a:custGeom>
          <a:ln w="38100">
            <a:solidFill>
              <a:srgbClr val="008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41192" y="4437530"/>
            <a:ext cx="110378" cy="124385"/>
          </a:xfrm>
          <a:custGeom>
            <a:avLst/>
            <a:gdLst/>
            <a:ahLst/>
            <a:cxnLst/>
            <a:rect l="l" t="t" r="r" b="b"/>
            <a:pathLst>
              <a:path w="125094" h="140970">
                <a:moveTo>
                  <a:pt x="0" y="79624"/>
                </a:moveTo>
                <a:lnTo>
                  <a:pt x="14" y="86925"/>
                </a:lnTo>
                <a:lnTo>
                  <a:pt x="2935" y="93903"/>
                </a:lnTo>
                <a:lnTo>
                  <a:pt x="8329" y="99205"/>
                </a:lnTo>
                <a:lnTo>
                  <a:pt x="15105" y="101933"/>
                </a:lnTo>
                <a:lnTo>
                  <a:pt x="22409" y="101922"/>
                </a:lnTo>
                <a:lnTo>
                  <a:pt x="29389" y="99009"/>
                </a:lnTo>
                <a:lnTo>
                  <a:pt x="78563" y="65722"/>
                </a:lnTo>
                <a:lnTo>
                  <a:pt x="86933" y="124510"/>
                </a:lnTo>
                <a:lnTo>
                  <a:pt x="89455" y="131639"/>
                </a:lnTo>
                <a:lnTo>
                  <a:pt x="94349" y="137056"/>
                </a:lnTo>
                <a:lnTo>
                  <a:pt x="100920" y="140243"/>
                </a:lnTo>
                <a:lnTo>
                  <a:pt x="108472" y="140677"/>
                </a:lnTo>
                <a:lnTo>
                  <a:pt x="115600" y="138155"/>
                </a:lnTo>
                <a:lnTo>
                  <a:pt x="121019" y="133261"/>
                </a:lnTo>
                <a:lnTo>
                  <a:pt x="124209" y="126690"/>
                </a:lnTo>
                <a:lnTo>
                  <a:pt x="124652" y="119138"/>
                </a:lnTo>
                <a:lnTo>
                  <a:pt x="107684" y="0"/>
                </a:lnTo>
                <a:lnTo>
                  <a:pt x="8027" y="67449"/>
                </a:lnTo>
                <a:lnTo>
                  <a:pt x="2726" y="72849"/>
                </a:lnTo>
                <a:lnTo>
                  <a:pt x="0" y="79624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10625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13690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2073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33713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33713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13690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10625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11614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11614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11614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11614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22490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23183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23875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24617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1507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10625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00886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18831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17101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17744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17744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17744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21699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1507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572153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47255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50320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38703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7034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7034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5032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47255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4824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4824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4824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4824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5912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59812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60505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61247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51704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47255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37516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55461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53731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543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54374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54374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5832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51704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87820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94320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7385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85767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17408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17408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97385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94320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95308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95308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95308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95308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06185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06877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07570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08311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98769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94320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84581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02526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00796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0143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01439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0143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05393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298769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48108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51173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3955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71196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71196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51173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48108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49096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49096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49096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49096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5997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60665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6135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62100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52558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4810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38369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631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54584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5522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5522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5522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59182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5255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92161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9522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3608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15248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15248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9522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92161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9314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9314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9314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9314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04025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0471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05410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0615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9660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92161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8242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40036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39863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39928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39928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39928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0323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39660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2071385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5702079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2138620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66573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69638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58020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8966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8966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69638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66573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67561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67561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67561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67561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78437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79130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79823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80564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71021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66573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56834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74779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73049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7369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3692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7369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7646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2205856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3606591" y="3496236"/>
            <a:ext cx="1232647" cy="100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791238" y="3496235"/>
            <a:ext cx="1243853" cy="1075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5153003" y="3496235"/>
            <a:ext cx="3440205" cy="160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3808297" y="4717676"/>
            <a:ext cx="1221441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499885" y="4605618"/>
            <a:ext cx="2252382" cy="5378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71021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-40" dirty="0"/>
              <a:t> </a:t>
            </a:r>
            <a:r>
              <a:rPr spc="-9" dirty="0"/>
              <a:t>Resolution</a:t>
            </a:r>
          </a:p>
        </p:txBody>
      </p:sp>
      <p:sp>
        <p:nvSpPr>
          <p:cNvPr id="460" name="object 460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fld id="{81D60167-4931-47E6-BA6A-407CBD079E47}" type="slidenum">
              <a:rPr dirty="0"/>
              <a:pPr marL="22413">
                <a:lnSpc>
                  <a:spcPts val="1169"/>
                </a:lnSpc>
              </a:pPr>
              <a:t>47</a:t>
            </a:fld>
            <a:endParaRPr dirty="0"/>
          </a:p>
        </p:txBody>
      </p:sp>
      <p:sp>
        <p:nvSpPr>
          <p:cNvPr id="459" name="object 459"/>
          <p:cNvSpPr txBox="1"/>
          <p:nvPr/>
        </p:nvSpPr>
        <p:spPr>
          <a:xfrm>
            <a:off x="1062855" y="5244342"/>
            <a:ext cx="2487706" cy="246060"/>
          </a:xfrm>
          <a:prstGeom prst="rect">
            <a:avLst/>
          </a:prstGeom>
          <a:solidFill>
            <a:srgbClr val="D82000"/>
          </a:solidFill>
          <a:ln w="25400">
            <a:solidFill>
              <a:srgbClr val="618792"/>
            </a:solidFill>
          </a:ln>
        </p:spPr>
        <p:txBody>
          <a:bodyPr vert="horz" wrap="square" lIns="0" tIns="1681" rIns="0" bIns="0" rtlCol="0">
            <a:spAutoFit/>
          </a:bodyPr>
          <a:lstStyle/>
          <a:p>
            <a:pPr marL="109824"/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Intercept all ARP</a:t>
            </a:r>
            <a:r>
              <a:rPr sz="1588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packets</a:t>
            </a:r>
            <a:endParaRPr sz="158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22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608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435608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602419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3405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3405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14036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10971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11959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11959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11959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11959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22836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23528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24221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24963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1542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10971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01232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19177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17447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1809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18090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1809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22045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1542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096755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848876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04001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934160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912108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664229" y="3686724"/>
            <a:ext cx="0" cy="347943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855719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697328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449120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64059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497620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47556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22734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41883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29359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02465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45665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18771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8879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9186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8024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1188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1188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9186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8879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89783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89783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89783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89783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80066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801352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802045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802787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9324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8879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7905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9700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9527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9591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9591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9591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9986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9324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52165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55230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43613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7525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7525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55230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52165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53154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53154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53154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53154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64030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64723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65415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66157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5661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52165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42426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60371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58641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59284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59284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59284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63239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56614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08113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11178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699560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3119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3119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11177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08113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09101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09101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09101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09101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19977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20670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21363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22104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12561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08113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698374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16319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14589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152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15232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152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19186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12561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039034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948402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903579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376902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912096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696509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844169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500167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349126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007597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478244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30861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845361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533784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416361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35860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38925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27307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5894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5894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38925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35860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36848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36848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36848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36848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47725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48417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49110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49851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40308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35860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26121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44066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42336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4297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42979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4297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46933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40308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51535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4641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567841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40947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74341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77406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65789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9742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9742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77406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74341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75330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75330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75330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75330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86206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86899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87591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88333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78791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74341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64602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82547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80817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81461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81461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81461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85415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78790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30289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33354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21736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53377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53377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33354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30289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31277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31277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31277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31277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42154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42846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43539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44280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34737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30289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20550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38495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36765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37408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37408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37408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41362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34737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58036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61101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49483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81124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81124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61101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8036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59024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59024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59024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59024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69901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70593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71286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72027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62485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58036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8297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66242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64512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65155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65155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65155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69110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62485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73012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46118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89319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62425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32448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35513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2389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5553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5553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3551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32448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33436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33436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33436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33436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4431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45005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45698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4644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3689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32448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22709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40654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38924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3956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3956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3956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4352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3689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79513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82578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70960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50260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50260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82577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79513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80501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80501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80501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80501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91377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92070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92762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93504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83961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79513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69774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87719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85989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866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86632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866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90586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83961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207783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808898" y="4466519"/>
            <a:ext cx="151279" cy="341219"/>
          </a:xfrm>
          <a:custGeom>
            <a:avLst/>
            <a:gdLst/>
            <a:ahLst/>
            <a:cxnLst/>
            <a:rect l="l" t="t" r="r" b="b"/>
            <a:pathLst>
              <a:path w="171450" h="386714">
                <a:moveTo>
                  <a:pt x="0" y="386232"/>
                </a:moveTo>
                <a:lnTo>
                  <a:pt x="171170" y="0"/>
                </a:lnTo>
              </a:path>
            </a:pathLst>
          </a:custGeom>
          <a:ln w="38100">
            <a:solidFill>
              <a:srgbClr val="008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77768" y="4437530"/>
            <a:ext cx="110378" cy="124385"/>
          </a:xfrm>
          <a:custGeom>
            <a:avLst/>
            <a:gdLst/>
            <a:ahLst/>
            <a:cxnLst/>
            <a:rect l="l" t="t" r="r" b="b"/>
            <a:pathLst>
              <a:path w="125094" h="140970">
                <a:moveTo>
                  <a:pt x="0" y="79624"/>
                </a:moveTo>
                <a:lnTo>
                  <a:pt x="14" y="86925"/>
                </a:lnTo>
                <a:lnTo>
                  <a:pt x="2935" y="93903"/>
                </a:lnTo>
                <a:lnTo>
                  <a:pt x="8329" y="99205"/>
                </a:lnTo>
                <a:lnTo>
                  <a:pt x="15105" y="101933"/>
                </a:lnTo>
                <a:lnTo>
                  <a:pt x="22409" y="101922"/>
                </a:lnTo>
                <a:lnTo>
                  <a:pt x="29389" y="99009"/>
                </a:lnTo>
                <a:lnTo>
                  <a:pt x="78563" y="65722"/>
                </a:lnTo>
                <a:lnTo>
                  <a:pt x="86933" y="124510"/>
                </a:lnTo>
                <a:lnTo>
                  <a:pt x="89455" y="131639"/>
                </a:lnTo>
                <a:lnTo>
                  <a:pt x="94349" y="137056"/>
                </a:lnTo>
                <a:lnTo>
                  <a:pt x="100920" y="140243"/>
                </a:lnTo>
                <a:lnTo>
                  <a:pt x="108472" y="140677"/>
                </a:lnTo>
                <a:lnTo>
                  <a:pt x="115600" y="138155"/>
                </a:lnTo>
                <a:lnTo>
                  <a:pt x="121019" y="133261"/>
                </a:lnTo>
                <a:lnTo>
                  <a:pt x="124209" y="126690"/>
                </a:lnTo>
                <a:lnTo>
                  <a:pt x="124652" y="119138"/>
                </a:lnTo>
                <a:lnTo>
                  <a:pt x="107684" y="0"/>
                </a:lnTo>
                <a:lnTo>
                  <a:pt x="8027" y="67449"/>
                </a:lnTo>
                <a:lnTo>
                  <a:pt x="2726" y="72849"/>
                </a:lnTo>
                <a:lnTo>
                  <a:pt x="0" y="79624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14283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17348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05731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37371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37371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17348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14283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15271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15271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15271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15271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26148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26840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27533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28275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18732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14283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04544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22489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20759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21402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21402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21402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25357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18732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608729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50913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53978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42360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7400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7400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53977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50913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51901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51901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51901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51901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62777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63470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64162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64904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55361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50913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41174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59119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57389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580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58032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58032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1986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55361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91478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9797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301042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289425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21065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21065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301042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29797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298966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298966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298966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298966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09842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10535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11227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1196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302426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9797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28823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0618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04453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0509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0509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0509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0905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02426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51766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54830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43213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74853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74853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54830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51766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52754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52754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52754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52754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63630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64323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65015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65757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56215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51766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42027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9972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58241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58885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58885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58885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2839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56214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95818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98883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387266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18906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18906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98883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95818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96806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96806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96806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96806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07683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08375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09068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09810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400267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95818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86079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404024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02294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0293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02937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0293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06892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400267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2107961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5738655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2175196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70230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73295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61678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9331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9331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7329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7023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7121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7121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7121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7121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82095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8278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83480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84222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74679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70230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6049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7843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76706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7734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734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7734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8130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74679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2242432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827814" y="3496236"/>
            <a:ext cx="6801971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4214667" y="3832412"/>
            <a:ext cx="4415117" cy="168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536461" y="4000500"/>
            <a:ext cx="7093324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088226" y="5233135"/>
            <a:ext cx="5093869" cy="896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2242432" y="4022912"/>
            <a:ext cx="3014381" cy="560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2242431" y="4034118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2242431" y="4304863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40657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3796261" y="4293668"/>
            <a:ext cx="0" cy="286871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4548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2238017" y="4304874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2242432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/>
          <p:nvPr/>
        </p:nvSpPr>
        <p:spPr>
          <a:xfrm>
            <a:off x="5252981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4" name="object 464"/>
          <p:cNvSpPr/>
          <p:nvPr/>
        </p:nvSpPr>
        <p:spPr>
          <a:xfrm>
            <a:off x="2238017" y="4034118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5" name="object 465"/>
          <p:cNvSpPr/>
          <p:nvPr/>
        </p:nvSpPr>
        <p:spPr>
          <a:xfrm>
            <a:off x="2238017" y="4575619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 txBox="1"/>
          <p:nvPr/>
        </p:nvSpPr>
        <p:spPr>
          <a:xfrm>
            <a:off x="2311908" y="4074459"/>
            <a:ext cx="903193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1235" b="1" spc="-9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2" name="object 472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fld id="{81D60167-4931-47E6-BA6A-407CBD079E47}" type="slidenum">
              <a:rPr dirty="0"/>
              <a:pPr marL="22413">
                <a:lnSpc>
                  <a:spcPts val="1169"/>
                </a:lnSpc>
              </a:pPr>
              <a:t>48</a:t>
            </a:fld>
            <a:endParaRPr dirty="0"/>
          </a:p>
        </p:txBody>
      </p:sp>
      <p:sp>
        <p:nvSpPr>
          <p:cNvPr id="467" name="object 467"/>
          <p:cNvSpPr txBox="1"/>
          <p:nvPr/>
        </p:nvSpPr>
        <p:spPr>
          <a:xfrm>
            <a:off x="3865796" y="4074459"/>
            <a:ext cx="990040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Pseudo</a:t>
            </a:r>
            <a:r>
              <a:rPr sz="1235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2311907" y="4345204"/>
            <a:ext cx="134806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dirty="0">
                <a:solidFill>
                  <a:srgbClr val="F2F5EE"/>
                </a:solidFill>
                <a:latin typeface="Arial"/>
                <a:cs typeface="Arial"/>
              </a:rPr>
              <a:t>00:19:B9:FA:88:E2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3865749" y="4345215"/>
            <a:ext cx="1286996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00:00:01:02:00:01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0" name="object 470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  <p:sp>
        <p:nvSpPr>
          <p:cNvPr id="471" name="object 471"/>
          <p:cNvSpPr txBox="1"/>
          <p:nvPr/>
        </p:nvSpPr>
        <p:spPr>
          <a:xfrm>
            <a:off x="3692786" y="5244341"/>
            <a:ext cx="2487706" cy="663613"/>
          </a:xfrm>
          <a:prstGeom prst="rect">
            <a:avLst/>
          </a:prstGeom>
          <a:solidFill>
            <a:srgbClr val="D82000"/>
          </a:solidFill>
          <a:ln w="25400">
            <a:solidFill>
              <a:srgbClr val="618792"/>
            </a:solidFill>
          </a:ln>
        </p:spPr>
        <p:txBody>
          <a:bodyPr vert="horz" wrap="square" lIns="0" tIns="179294" rIns="0" bIns="0" rtlCol="0">
            <a:spAutoFit/>
          </a:bodyPr>
          <a:lstStyle/>
          <a:p>
            <a:pPr marL="685276" marR="242620" indent="-432009">
              <a:lnSpc>
                <a:spcPct val="101800"/>
              </a:lnSpc>
              <a:spcBef>
                <a:spcPts val="1412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Assign new end hosts  with</a:t>
            </a:r>
            <a:r>
              <a:rPr sz="1588" spc="-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PMACs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44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992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459992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604857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36497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36497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1647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1341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1439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1439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1439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1439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25274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2596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26659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27401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17858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13410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0367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2161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19885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2052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2052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2052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2448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17858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12113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873260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06440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395854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393649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688613" y="3686724"/>
            <a:ext cx="0" cy="347943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880103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72171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47350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664976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52200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499951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25173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4432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31798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04904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48103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21209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791233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794298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82681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14320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14320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794298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791233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792222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792222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792222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792222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803098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803791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804483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805225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795682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791233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81494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99439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797709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98353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798353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798353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802307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95682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54604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57668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46051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77690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77690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57668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54604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55592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55592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55592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55592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66468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67161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67853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68595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59052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54604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44865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62810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61079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61723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61723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61723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65677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59052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10551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13616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01999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3363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3363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13616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10551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11539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11539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11539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11539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22416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23108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23801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24543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1500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10551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00812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18757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17027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176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17670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176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21625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1500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063418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2972786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2927963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401286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3936480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720893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868553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524551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373510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031981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502628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155245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869745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558168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440745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38298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41363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29746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6138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6138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41363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38298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39286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39286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39286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39286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50163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50855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51548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52290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42747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38298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28559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46504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44774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4541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45417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45417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49372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42747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53974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279373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259975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70279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43385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76780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79845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68227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9986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59986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79845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76780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77768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77768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77768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77768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88645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589337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590030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590771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81230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76780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67041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84986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83256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8389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83899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83899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87853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81228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32727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3579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2417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55815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55815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3579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32727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33715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33715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33715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33715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4459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45284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45977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4671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3717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32727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22988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40933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39203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3984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3984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3984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4380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3717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6047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6353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5192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8356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8356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6353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6047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61463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61463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61463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61463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7233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73032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73724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74466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6492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6047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5073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6868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6695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6759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6759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6759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7154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6492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75451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48556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91757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64863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34886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37951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26334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57974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57974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37951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34886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35875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35875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35875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35875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46751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47444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48136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48878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39335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34886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25147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43092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41362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42006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42006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42006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45960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39335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81951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85016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73399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50503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50503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85016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81951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82939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82939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82939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82939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93816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94508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95201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95943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86400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81951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72212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90157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88427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890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89070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890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93025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86400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210222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833282" y="4466519"/>
            <a:ext cx="151279" cy="341219"/>
          </a:xfrm>
          <a:custGeom>
            <a:avLst/>
            <a:gdLst/>
            <a:ahLst/>
            <a:cxnLst/>
            <a:rect l="l" t="t" r="r" b="b"/>
            <a:pathLst>
              <a:path w="171450" h="386714">
                <a:moveTo>
                  <a:pt x="0" y="386232"/>
                </a:moveTo>
                <a:lnTo>
                  <a:pt x="171170" y="0"/>
                </a:lnTo>
              </a:path>
            </a:pathLst>
          </a:custGeom>
          <a:ln w="38100">
            <a:solidFill>
              <a:srgbClr val="008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902152" y="4437530"/>
            <a:ext cx="110378" cy="124385"/>
          </a:xfrm>
          <a:custGeom>
            <a:avLst/>
            <a:gdLst/>
            <a:ahLst/>
            <a:cxnLst/>
            <a:rect l="l" t="t" r="r" b="b"/>
            <a:pathLst>
              <a:path w="125094" h="140970">
                <a:moveTo>
                  <a:pt x="0" y="79624"/>
                </a:moveTo>
                <a:lnTo>
                  <a:pt x="14" y="86925"/>
                </a:lnTo>
                <a:lnTo>
                  <a:pt x="2935" y="93903"/>
                </a:lnTo>
                <a:lnTo>
                  <a:pt x="8329" y="99205"/>
                </a:lnTo>
                <a:lnTo>
                  <a:pt x="15105" y="101933"/>
                </a:lnTo>
                <a:lnTo>
                  <a:pt x="22409" y="101922"/>
                </a:lnTo>
                <a:lnTo>
                  <a:pt x="29389" y="99009"/>
                </a:lnTo>
                <a:lnTo>
                  <a:pt x="78563" y="65722"/>
                </a:lnTo>
                <a:lnTo>
                  <a:pt x="86933" y="124510"/>
                </a:lnTo>
                <a:lnTo>
                  <a:pt x="89455" y="131639"/>
                </a:lnTo>
                <a:lnTo>
                  <a:pt x="94349" y="137056"/>
                </a:lnTo>
                <a:lnTo>
                  <a:pt x="100920" y="140243"/>
                </a:lnTo>
                <a:lnTo>
                  <a:pt x="108472" y="140677"/>
                </a:lnTo>
                <a:lnTo>
                  <a:pt x="115600" y="138155"/>
                </a:lnTo>
                <a:lnTo>
                  <a:pt x="121019" y="133261"/>
                </a:lnTo>
                <a:lnTo>
                  <a:pt x="124209" y="126690"/>
                </a:lnTo>
                <a:lnTo>
                  <a:pt x="124652" y="119138"/>
                </a:lnTo>
                <a:lnTo>
                  <a:pt x="107684" y="0"/>
                </a:lnTo>
                <a:lnTo>
                  <a:pt x="8027" y="67449"/>
                </a:lnTo>
                <a:lnTo>
                  <a:pt x="2726" y="72849"/>
                </a:lnTo>
                <a:lnTo>
                  <a:pt x="0" y="79624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16721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19786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08169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39809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39809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19786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16721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17710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17710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17710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17710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28586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29279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29971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30713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21170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16721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06982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24927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23197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23840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23840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23840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27795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21170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633113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53351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56416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44799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7643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76439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56416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53351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54339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54339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54339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54339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65216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65908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66601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67343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5780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53351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43612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61557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59827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604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60470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60470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4425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57800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293916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300416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303481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291863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23504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323504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303481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300416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301404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301404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301404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01404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12281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12973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13666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314407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04865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00416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290677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08622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06892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07535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07535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07535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11489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04865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54204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57269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45652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77292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77292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57269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54204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55192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55192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55192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55192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66069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66761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67454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68196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58654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54204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44465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62410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60680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61323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1323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61323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65278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58653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9825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401321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389704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21344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421344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401321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9825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99245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99245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399245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399245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10121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10814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11506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41224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402705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39825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8851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0646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04732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0537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0537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0537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40933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402705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2132345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5763039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2199580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72669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75734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64116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9575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95757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75734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72669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73657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73657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73657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73657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84533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85226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85919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86660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7711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72669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62930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80875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79145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9788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79788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79788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83742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7711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2266816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852198" y="3496236"/>
            <a:ext cx="6801971" cy="33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4239051" y="3832412"/>
            <a:ext cx="4415117" cy="168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560845" y="4000500"/>
            <a:ext cx="7093324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112610" y="5233135"/>
            <a:ext cx="5093869" cy="896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2266816" y="4022912"/>
            <a:ext cx="3014381" cy="560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2266815" y="4034118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2266815" y="4304863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40657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3820645" y="4293668"/>
            <a:ext cx="0" cy="286871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4548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2262401" y="4304874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/>
          <p:nvPr/>
        </p:nvSpPr>
        <p:spPr>
          <a:xfrm>
            <a:off x="2266816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4" name="object 464"/>
          <p:cNvSpPr/>
          <p:nvPr/>
        </p:nvSpPr>
        <p:spPr>
          <a:xfrm>
            <a:off x="5277365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5" name="object 465"/>
          <p:cNvSpPr/>
          <p:nvPr/>
        </p:nvSpPr>
        <p:spPr>
          <a:xfrm>
            <a:off x="2262401" y="4034118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/>
          <p:nvPr/>
        </p:nvSpPr>
        <p:spPr>
          <a:xfrm>
            <a:off x="2262401" y="4575619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7" name="object 467"/>
          <p:cNvSpPr txBox="1"/>
          <p:nvPr/>
        </p:nvSpPr>
        <p:spPr>
          <a:xfrm>
            <a:off x="2336292" y="4074459"/>
            <a:ext cx="903193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1235" b="1" spc="-9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3890180" y="4074459"/>
            <a:ext cx="990040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Pseudo</a:t>
            </a:r>
            <a:r>
              <a:rPr sz="1235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2336291" y="4345204"/>
            <a:ext cx="134806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dirty="0">
                <a:solidFill>
                  <a:srgbClr val="F2F5EE"/>
                </a:solidFill>
                <a:latin typeface="Arial"/>
                <a:cs typeface="Arial"/>
              </a:rPr>
              <a:t>00:19:B9:FA:88:E2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3890133" y="4345215"/>
            <a:ext cx="1286996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00:00:01:02:00:01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1" name="object 471"/>
          <p:cNvSpPr/>
          <p:nvPr/>
        </p:nvSpPr>
        <p:spPr>
          <a:xfrm>
            <a:off x="1191051" y="4135407"/>
            <a:ext cx="1121" cy="369794"/>
          </a:xfrm>
          <a:custGeom>
            <a:avLst/>
            <a:gdLst/>
            <a:ahLst/>
            <a:cxnLst/>
            <a:rect l="l" t="t" r="r" b="b"/>
            <a:pathLst>
              <a:path w="1269" h="419100">
                <a:moveTo>
                  <a:pt x="0" y="418592"/>
                </a:moveTo>
                <a:lnTo>
                  <a:pt x="723" y="0"/>
                </a:lnTo>
              </a:path>
            </a:pathLst>
          </a:custGeom>
          <a:ln w="38099">
            <a:solidFill>
              <a:srgbClr val="C02C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2" name="object 472"/>
          <p:cNvSpPr/>
          <p:nvPr/>
        </p:nvSpPr>
        <p:spPr>
          <a:xfrm>
            <a:off x="1116010" y="4102058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9521"/>
                </a:moveTo>
                <a:lnTo>
                  <a:pt x="461" y="156806"/>
                </a:lnTo>
                <a:lnTo>
                  <a:pt x="3622" y="163387"/>
                </a:lnTo>
                <a:lnTo>
                  <a:pt x="9265" y="168427"/>
                </a:lnTo>
                <a:lnTo>
                  <a:pt x="16421" y="170885"/>
                </a:lnTo>
                <a:lnTo>
                  <a:pt x="23711" y="170424"/>
                </a:lnTo>
                <a:lnTo>
                  <a:pt x="30296" y="167262"/>
                </a:lnTo>
                <a:lnTo>
                  <a:pt x="35338" y="161620"/>
                </a:lnTo>
                <a:lnTo>
                  <a:pt x="85706" y="75615"/>
                </a:lnTo>
                <a:lnTo>
                  <a:pt x="135770" y="161798"/>
                </a:lnTo>
                <a:lnTo>
                  <a:pt x="140788" y="167454"/>
                </a:lnTo>
                <a:lnTo>
                  <a:pt x="147360" y="170637"/>
                </a:lnTo>
                <a:lnTo>
                  <a:pt x="154649" y="171124"/>
                </a:lnTo>
                <a:lnTo>
                  <a:pt x="161817" y="168694"/>
                </a:lnTo>
                <a:lnTo>
                  <a:pt x="167474" y="163675"/>
                </a:lnTo>
                <a:lnTo>
                  <a:pt x="170657" y="157103"/>
                </a:lnTo>
                <a:lnTo>
                  <a:pt x="171144" y="149814"/>
                </a:lnTo>
                <a:lnTo>
                  <a:pt x="168713" y="142646"/>
                </a:lnTo>
                <a:lnTo>
                  <a:pt x="85833" y="0"/>
                </a:lnTo>
                <a:lnTo>
                  <a:pt x="2458" y="142367"/>
                </a:lnTo>
                <a:lnTo>
                  <a:pt x="0" y="149521"/>
                </a:lnTo>
                <a:close/>
              </a:path>
            </a:pathLst>
          </a:custGeom>
          <a:solidFill>
            <a:srgbClr val="C02CBE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3" name="object 473"/>
          <p:cNvSpPr/>
          <p:nvPr/>
        </p:nvSpPr>
        <p:spPr>
          <a:xfrm>
            <a:off x="1324917" y="4102047"/>
            <a:ext cx="1681" cy="437589"/>
          </a:xfrm>
          <a:custGeom>
            <a:avLst/>
            <a:gdLst/>
            <a:ahLst/>
            <a:cxnLst/>
            <a:rect l="l" t="t" r="r" b="b"/>
            <a:pathLst>
              <a:path w="1905" h="495935">
                <a:moveTo>
                  <a:pt x="1473" y="0"/>
                </a:moveTo>
                <a:lnTo>
                  <a:pt x="0" y="495592"/>
                </a:lnTo>
              </a:path>
            </a:pathLst>
          </a:custGeom>
          <a:ln w="38100">
            <a:solidFill>
              <a:srgbClr val="C02C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4" name="object 474"/>
          <p:cNvSpPr/>
          <p:nvPr/>
        </p:nvSpPr>
        <p:spPr>
          <a:xfrm>
            <a:off x="1249713" y="4421639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1287"/>
                </a:moveTo>
                <a:lnTo>
                  <a:pt x="2425" y="28448"/>
                </a:lnTo>
                <a:lnTo>
                  <a:pt x="85128" y="171209"/>
                </a:lnTo>
                <a:lnTo>
                  <a:pt x="168681" y="28943"/>
                </a:lnTo>
                <a:lnTo>
                  <a:pt x="171149" y="21794"/>
                </a:lnTo>
                <a:lnTo>
                  <a:pt x="170696" y="14506"/>
                </a:lnTo>
                <a:lnTo>
                  <a:pt x="167540" y="7919"/>
                </a:lnTo>
                <a:lnTo>
                  <a:pt x="161899" y="2870"/>
                </a:lnTo>
                <a:lnTo>
                  <a:pt x="154750" y="410"/>
                </a:lnTo>
                <a:lnTo>
                  <a:pt x="147463" y="865"/>
                </a:lnTo>
                <a:lnTo>
                  <a:pt x="140875" y="4018"/>
                </a:lnTo>
                <a:lnTo>
                  <a:pt x="135826" y="9652"/>
                </a:lnTo>
                <a:lnTo>
                  <a:pt x="85356" y="95593"/>
                </a:lnTo>
                <a:lnTo>
                  <a:pt x="35395" y="9347"/>
                </a:lnTo>
                <a:lnTo>
                  <a:pt x="30377" y="3686"/>
                </a:lnTo>
                <a:lnTo>
                  <a:pt x="23806" y="495"/>
                </a:lnTo>
                <a:lnTo>
                  <a:pt x="16521" y="0"/>
                </a:lnTo>
                <a:lnTo>
                  <a:pt x="9360" y="2426"/>
                </a:lnTo>
                <a:lnTo>
                  <a:pt x="3692" y="7436"/>
                </a:lnTo>
                <a:lnTo>
                  <a:pt x="497" y="14003"/>
                </a:lnTo>
                <a:lnTo>
                  <a:pt x="0" y="21287"/>
                </a:lnTo>
                <a:close/>
              </a:path>
            </a:pathLst>
          </a:custGeom>
          <a:solidFill>
            <a:srgbClr val="C02CBE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5" name="object 475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  <p:sp>
        <p:nvSpPr>
          <p:cNvPr id="477" name="object 477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fld id="{81D60167-4931-47E6-BA6A-407CBD079E47}" type="slidenum">
              <a:rPr dirty="0"/>
              <a:pPr marL="22413">
                <a:lnSpc>
                  <a:spcPts val="1169"/>
                </a:lnSpc>
              </a:pPr>
              <a:t>49</a:t>
            </a:fld>
            <a:endParaRPr dirty="0"/>
          </a:p>
        </p:txBody>
      </p:sp>
      <p:sp>
        <p:nvSpPr>
          <p:cNvPr id="476" name="object 476"/>
          <p:cNvSpPr txBox="1"/>
          <p:nvPr/>
        </p:nvSpPr>
        <p:spPr>
          <a:xfrm>
            <a:off x="6300922" y="5244341"/>
            <a:ext cx="2487706" cy="797584"/>
          </a:xfrm>
          <a:prstGeom prst="rect">
            <a:avLst/>
          </a:prstGeom>
          <a:solidFill>
            <a:srgbClr val="D82000"/>
          </a:solidFill>
          <a:ln w="25400">
            <a:solidFill>
              <a:srgbClr val="618792"/>
            </a:solidFill>
          </a:ln>
        </p:spPr>
        <p:txBody>
          <a:bodyPr vert="horz" wrap="square" lIns="0" tIns="63874" rIns="0" bIns="0" rtlCol="0">
            <a:spAutoFit/>
          </a:bodyPr>
          <a:lstStyle/>
          <a:p>
            <a:pPr marL="119349" marR="108702" algn="ctr">
              <a:lnSpc>
                <a:spcPct val="99500"/>
              </a:lnSpc>
              <a:spcBef>
                <a:spcPts val="503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Rewrite MAC for packets  entering and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exiting  network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3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7B4EFB61-90A4-4740-848B-64B5F95E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47" y="693476"/>
            <a:ext cx="7549402" cy="43450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Initial Design of DCN (CISCO)</a:t>
            </a:r>
          </a:p>
        </p:txBody>
      </p:sp>
      <p:pic>
        <p:nvPicPr>
          <p:cNvPr id="26626" name="Picture 5" descr="Typical-intra-data-center-network-architecture.png">
            <a:extLst>
              <a:ext uri="{FF2B5EF4-FFF2-40B4-BE49-F238E27FC236}">
                <a16:creationId xmlns:a16="http://schemas.microsoft.com/office/drawing/2014/main" id="{ED9512C6-800B-8546-A9CA-067026CD9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10" y="1347368"/>
            <a:ext cx="6696356" cy="536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8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20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569720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615830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47470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47470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27447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24382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25371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25371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25371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25371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36247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36940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37632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38374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28831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24382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14643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32588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30858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31501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31501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31501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35456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28831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23086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982988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17413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406827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40462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798341" y="3686724"/>
            <a:ext cx="0" cy="347943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3989831" y="3686724"/>
            <a:ext cx="0" cy="347382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39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3144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58323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77470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63173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60967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36145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55294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42770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15876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5907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32182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802206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805271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93654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2529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25293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805271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802206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803195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803195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803195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803195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814071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814763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815456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816198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80665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802206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92467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810412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808682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80932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809325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80932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813280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80665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5576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8641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57024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88663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88663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68641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65576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66565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66565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66565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66565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77441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78134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78826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79568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70025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65576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55837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73782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72052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72696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72696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72696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76650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70025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1524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4589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12972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4461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4461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24589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21524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22512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22512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22512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22512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33389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34081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34774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35516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25973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21524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11785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29730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28000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286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28643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286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32598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25973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17314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308251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303769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51101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404620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83062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97828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63427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48323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14170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61235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26497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97947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66789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55047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49271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52336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40719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7235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72358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52336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49271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50259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50259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50259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50259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61136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61828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62521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63263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53720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49271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39532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57477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55747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56390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56390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56390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60345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53720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64946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389101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369703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81252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54358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87753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90817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79200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61084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610841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90817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87753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88741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88741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88741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88741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99617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600310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601002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601744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92202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87753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78014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95959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94228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94872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94872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94872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98826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92201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3700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6765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35148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66788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66788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46765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43700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44688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44688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44688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44688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55565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56257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56950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57692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4814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43700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33961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51906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50176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5081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50819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50819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54774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4814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71447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74512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62895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94535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94535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74512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71447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72435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72435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72435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72435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83312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84004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84697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85439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75896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71447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61708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79653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77923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7856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78566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7856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82521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75896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86423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59529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0273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7583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45859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48924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37307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6894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6894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48924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45859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46848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46848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46848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46848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57724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58417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59109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59851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50308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45859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36120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54065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52335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52978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52978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52978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56933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0308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92924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95989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84372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51601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51601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95989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92924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93912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93912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93912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93912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504789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505481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506174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506916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97373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92924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83185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501130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99400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5000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500043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5000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503998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97373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221195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943010" y="4466519"/>
            <a:ext cx="151279" cy="341219"/>
          </a:xfrm>
          <a:custGeom>
            <a:avLst/>
            <a:gdLst/>
            <a:ahLst/>
            <a:cxnLst/>
            <a:rect l="l" t="t" r="r" b="b"/>
            <a:pathLst>
              <a:path w="171450" h="386714">
                <a:moveTo>
                  <a:pt x="0" y="386232"/>
                </a:moveTo>
                <a:lnTo>
                  <a:pt x="171170" y="0"/>
                </a:lnTo>
              </a:path>
            </a:pathLst>
          </a:custGeom>
          <a:ln w="38100">
            <a:solidFill>
              <a:srgbClr val="008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011880" y="4437530"/>
            <a:ext cx="110378" cy="124385"/>
          </a:xfrm>
          <a:custGeom>
            <a:avLst/>
            <a:gdLst/>
            <a:ahLst/>
            <a:cxnLst/>
            <a:rect l="l" t="t" r="r" b="b"/>
            <a:pathLst>
              <a:path w="125094" h="140970">
                <a:moveTo>
                  <a:pt x="0" y="79624"/>
                </a:moveTo>
                <a:lnTo>
                  <a:pt x="14" y="86925"/>
                </a:lnTo>
                <a:lnTo>
                  <a:pt x="2935" y="93903"/>
                </a:lnTo>
                <a:lnTo>
                  <a:pt x="8329" y="99205"/>
                </a:lnTo>
                <a:lnTo>
                  <a:pt x="15105" y="101933"/>
                </a:lnTo>
                <a:lnTo>
                  <a:pt x="22409" y="101922"/>
                </a:lnTo>
                <a:lnTo>
                  <a:pt x="29389" y="99009"/>
                </a:lnTo>
                <a:lnTo>
                  <a:pt x="78563" y="65722"/>
                </a:lnTo>
                <a:lnTo>
                  <a:pt x="86933" y="124510"/>
                </a:lnTo>
                <a:lnTo>
                  <a:pt x="89455" y="131639"/>
                </a:lnTo>
                <a:lnTo>
                  <a:pt x="94349" y="137056"/>
                </a:lnTo>
                <a:lnTo>
                  <a:pt x="100920" y="140243"/>
                </a:lnTo>
                <a:lnTo>
                  <a:pt x="108472" y="140677"/>
                </a:lnTo>
                <a:lnTo>
                  <a:pt x="115600" y="138155"/>
                </a:lnTo>
                <a:lnTo>
                  <a:pt x="121019" y="133261"/>
                </a:lnTo>
                <a:lnTo>
                  <a:pt x="124209" y="126690"/>
                </a:lnTo>
                <a:lnTo>
                  <a:pt x="124652" y="119138"/>
                </a:lnTo>
                <a:lnTo>
                  <a:pt x="107684" y="0"/>
                </a:lnTo>
                <a:lnTo>
                  <a:pt x="8027" y="67449"/>
                </a:lnTo>
                <a:lnTo>
                  <a:pt x="2726" y="72849"/>
                </a:lnTo>
                <a:lnTo>
                  <a:pt x="0" y="79624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27694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30759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19142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5078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50782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30759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27694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28682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28682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28682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28682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39559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40251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40944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41686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32143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27694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17955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35900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34170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34813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34813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4813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38768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32143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74284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64324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67389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55772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8741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87412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67389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64324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65312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65312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65312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65312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76189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76881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77574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78316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68773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64324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54585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72530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70800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714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71443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71443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75398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68773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304889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311389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314453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02836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34476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334476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314453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311389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312377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312377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312377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12377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23253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23946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24638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325380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1583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11389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01650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19595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17865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1850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18508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1850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2462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5837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65177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68242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56624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88265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88265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68242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65177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66165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66165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66165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66165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77042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77734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78427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79169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6962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5177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5438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73383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71653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72296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72296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72296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76251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69625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409229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412294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0067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32317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432317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412294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409229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410218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410218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410218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10218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2109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21787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22479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423221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413678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409229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399490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17435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15705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16349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16349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16349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420303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413678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224207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587276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230930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83642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86706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75089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20672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206729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86706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83642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84630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84630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84630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84630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95506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96199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96891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97633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88090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83642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73902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91848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90117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9076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90761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076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94715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188090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2376544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5323691" y="3496235"/>
            <a:ext cx="3440205" cy="504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3777279" y="3496235"/>
            <a:ext cx="1232647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961926" y="3496235"/>
            <a:ext cx="1243853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961926" y="4000500"/>
            <a:ext cx="6801971" cy="605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670573" y="4605618"/>
            <a:ext cx="7093324" cy="100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5323691" y="4706471"/>
            <a:ext cx="3440205" cy="392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670573" y="4706471"/>
            <a:ext cx="3529853" cy="4370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2376544" y="4022912"/>
            <a:ext cx="3014381" cy="560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2376543" y="4034118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/>
          <p:nvPr/>
        </p:nvSpPr>
        <p:spPr>
          <a:xfrm>
            <a:off x="2376543" y="4304863"/>
            <a:ext cx="3011021" cy="271182"/>
          </a:xfrm>
          <a:custGeom>
            <a:avLst/>
            <a:gdLst/>
            <a:ahLst/>
            <a:cxnLst/>
            <a:rect l="l" t="t" r="r" b="b"/>
            <a:pathLst>
              <a:path w="3412490" h="307339">
                <a:moveTo>
                  <a:pt x="3411969" y="306857"/>
                </a:moveTo>
                <a:lnTo>
                  <a:pt x="3411969" y="0"/>
                </a:lnTo>
                <a:lnTo>
                  <a:pt x="0" y="0"/>
                </a:lnTo>
                <a:lnTo>
                  <a:pt x="0" y="306857"/>
                </a:lnTo>
                <a:lnTo>
                  <a:pt x="3411969" y="306857"/>
                </a:lnTo>
                <a:close/>
              </a:path>
            </a:pathLst>
          </a:custGeom>
          <a:solidFill>
            <a:srgbClr val="40657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4" name="object 464"/>
          <p:cNvSpPr/>
          <p:nvPr/>
        </p:nvSpPr>
        <p:spPr>
          <a:xfrm>
            <a:off x="3930373" y="4293668"/>
            <a:ext cx="0" cy="286871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4548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5" name="object 465"/>
          <p:cNvSpPr/>
          <p:nvPr/>
        </p:nvSpPr>
        <p:spPr>
          <a:xfrm>
            <a:off x="2372129" y="4304874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/>
          <p:nvPr/>
        </p:nvSpPr>
        <p:spPr>
          <a:xfrm>
            <a:off x="2376544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7" name="object 467"/>
          <p:cNvSpPr/>
          <p:nvPr/>
        </p:nvSpPr>
        <p:spPr>
          <a:xfrm>
            <a:off x="5387093" y="4029703"/>
            <a:ext cx="0" cy="550769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709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8" name="object 468"/>
          <p:cNvSpPr/>
          <p:nvPr/>
        </p:nvSpPr>
        <p:spPr>
          <a:xfrm>
            <a:off x="2372129" y="4034118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9" name="object 469"/>
          <p:cNvSpPr/>
          <p:nvPr/>
        </p:nvSpPr>
        <p:spPr>
          <a:xfrm>
            <a:off x="2372129" y="4575619"/>
            <a:ext cx="3019425" cy="0"/>
          </a:xfrm>
          <a:custGeom>
            <a:avLst/>
            <a:gdLst/>
            <a:ahLst/>
            <a:cxnLst/>
            <a:rect l="l" t="t" r="r" b="b"/>
            <a:pathLst>
              <a:path w="3422015">
                <a:moveTo>
                  <a:pt x="0" y="0"/>
                </a:moveTo>
                <a:lnTo>
                  <a:pt x="3421964" y="0"/>
                </a:lnTo>
              </a:path>
            </a:pathLst>
          </a:custGeom>
          <a:ln w="9994">
            <a:solidFill>
              <a:srgbClr val="869673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0" name="object 470"/>
          <p:cNvSpPr txBox="1"/>
          <p:nvPr/>
        </p:nvSpPr>
        <p:spPr>
          <a:xfrm>
            <a:off x="2446020" y="4074459"/>
            <a:ext cx="903193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1235" b="1" spc="-9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3999908" y="4074459"/>
            <a:ext cx="990040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Pseudo</a:t>
            </a:r>
            <a:r>
              <a:rPr sz="1235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2446019" y="4345204"/>
            <a:ext cx="1348068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dirty="0">
                <a:solidFill>
                  <a:srgbClr val="F2F5EE"/>
                </a:solidFill>
                <a:latin typeface="Arial"/>
                <a:cs typeface="Arial"/>
              </a:rPr>
              <a:t>00:19:B9:FA:88:E2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3999861" y="4345215"/>
            <a:ext cx="1286996" cy="19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00:00:01:02:00:01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4" name="object 474"/>
          <p:cNvSpPr/>
          <p:nvPr/>
        </p:nvSpPr>
        <p:spPr>
          <a:xfrm>
            <a:off x="1368014" y="2588290"/>
            <a:ext cx="605118" cy="1748678"/>
          </a:xfrm>
          <a:custGeom>
            <a:avLst/>
            <a:gdLst/>
            <a:ahLst/>
            <a:cxnLst/>
            <a:rect l="l" t="t" r="r" b="b"/>
            <a:pathLst>
              <a:path w="685800" h="1981835">
                <a:moveTo>
                  <a:pt x="685800" y="1981492"/>
                </a:moveTo>
                <a:lnTo>
                  <a:pt x="0" y="1981492"/>
                </a:lnTo>
                <a:lnTo>
                  <a:pt x="0" y="0"/>
                </a:lnTo>
              </a:path>
            </a:pathLst>
          </a:custGeom>
          <a:ln w="38100">
            <a:solidFill>
              <a:srgbClr val="FF29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5" name="object 475"/>
          <p:cNvSpPr/>
          <p:nvPr/>
        </p:nvSpPr>
        <p:spPr>
          <a:xfrm>
            <a:off x="1292508" y="2554941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9668"/>
                </a:moveTo>
                <a:lnTo>
                  <a:pt x="477" y="156956"/>
                </a:lnTo>
                <a:lnTo>
                  <a:pt x="3650" y="163534"/>
                </a:lnTo>
                <a:lnTo>
                  <a:pt x="9297" y="168567"/>
                </a:lnTo>
                <a:lnTo>
                  <a:pt x="16459" y="171006"/>
                </a:lnTo>
                <a:lnTo>
                  <a:pt x="23747" y="170529"/>
                </a:lnTo>
                <a:lnTo>
                  <a:pt x="30325" y="167356"/>
                </a:lnTo>
                <a:lnTo>
                  <a:pt x="35357" y="161709"/>
                </a:lnTo>
                <a:lnTo>
                  <a:pt x="85573" y="75615"/>
                </a:lnTo>
                <a:lnTo>
                  <a:pt x="135789" y="161709"/>
                </a:lnTo>
                <a:lnTo>
                  <a:pt x="140822" y="167356"/>
                </a:lnTo>
                <a:lnTo>
                  <a:pt x="147400" y="170529"/>
                </a:lnTo>
                <a:lnTo>
                  <a:pt x="154688" y="171006"/>
                </a:lnTo>
                <a:lnTo>
                  <a:pt x="161849" y="168567"/>
                </a:lnTo>
                <a:lnTo>
                  <a:pt x="167497" y="163534"/>
                </a:lnTo>
                <a:lnTo>
                  <a:pt x="170670" y="156956"/>
                </a:lnTo>
                <a:lnTo>
                  <a:pt x="171147" y="149668"/>
                </a:lnTo>
                <a:lnTo>
                  <a:pt x="168707" y="142506"/>
                </a:lnTo>
                <a:lnTo>
                  <a:pt x="85573" y="0"/>
                </a:lnTo>
                <a:lnTo>
                  <a:pt x="2439" y="142506"/>
                </a:lnTo>
                <a:lnTo>
                  <a:pt x="0" y="149668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6" name="object 476"/>
          <p:cNvSpPr/>
          <p:nvPr/>
        </p:nvSpPr>
        <p:spPr>
          <a:xfrm>
            <a:off x="109907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7" name="object 477"/>
          <p:cNvSpPr/>
          <p:nvPr/>
        </p:nvSpPr>
        <p:spPr>
          <a:xfrm>
            <a:off x="1099073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8" name="object 478"/>
          <p:cNvSpPr txBox="1"/>
          <p:nvPr/>
        </p:nvSpPr>
        <p:spPr>
          <a:xfrm>
            <a:off x="1284944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79" name="object 479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2218496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609" y="2286000"/>
            <a:ext cx="6387353" cy="1947022"/>
          </a:xfrm>
          <a:custGeom>
            <a:avLst/>
            <a:gdLst/>
            <a:ahLst/>
            <a:cxnLst/>
            <a:rect l="l" t="t" r="r" b="b"/>
            <a:pathLst>
              <a:path w="7239000" h="2206625">
                <a:moveTo>
                  <a:pt x="0" y="0"/>
                </a:moveTo>
                <a:lnTo>
                  <a:pt x="7238987" y="0"/>
                </a:lnTo>
                <a:lnTo>
                  <a:pt x="7238987" y="2206167"/>
                </a:lnTo>
                <a:lnTo>
                  <a:pt x="0" y="220616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4479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2474080" y="2353235"/>
            <a:ext cx="3398184" cy="422462"/>
          </a:xfrm>
          <a:custGeom>
            <a:avLst/>
            <a:gdLst/>
            <a:ahLst/>
            <a:cxnLst/>
            <a:rect l="l" t="t" r="r" b="b"/>
            <a:pathLst>
              <a:path w="3851275" h="478789">
                <a:moveTo>
                  <a:pt x="3850728" y="478485"/>
                </a:moveTo>
                <a:lnTo>
                  <a:pt x="3850728" y="0"/>
                </a:lnTo>
                <a:lnTo>
                  <a:pt x="0" y="0"/>
                </a:lnTo>
                <a:lnTo>
                  <a:pt x="0" y="478485"/>
                </a:lnTo>
                <a:lnTo>
                  <a:pt x="3850728" y="478485"/>
                </a:lnTo>
                <a:close/>
              </a:path>
            </a:pathLst>
          </a:custGeom>
          <a:solidFill>
            <a:srgbClr val="AAC56C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2474080" y="2775428"/>
            <a:ext cx="1614207" cy="461682"/>
          </a:xfrm>
          <a:custGeom>
            <a:avLst/>
            <a:gdLst/>
            <a:ahLst/>
            <a:cxnLst/>
            <a:rect l="l" t="t" r="r" b="b"/>
            <a:pathLst>
              <a:path w="1829435" h="523239">
                <a:moveTo>
                  <a:pt x="1829104" y="522757"/>
                </a:moveTo>
                <a:lnTo>
                  <a:pt x="1829104" y="0"/>
                </a:lnTo>
                <a:lnTo>
                  <a:pt x="0" y="0"/>
                </a:lnTo>
                <a:lnTo>
                  <a:pt x="0" y="522757"/>
                </a:lnTo>
                <a:lnTo>
                  <a:pt x="1829104" y="522757"/>
                </a:lnTo>
                <a:close/>
              </a:path>
            </a:pathLst>
          </a:custGeom>
          <a:solidFill>
            <a:srgbClr val="FDFDFE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4087984" y="2775428"/>
            <a:ext cx="1783976" cy="461682"/>
          </a:xfrm>
          <a:custGeom>
            <a:avLst/>
            <a:gdLst/>
            <a:ahLst/>
            <a:cxnLst/>
            <a:rect l="l" t="t" r="r" b="b"/>
            <a:pathLst>
              <a:path w="2021839" h="523239">
                <a:moveTo>
                  <a:pt x="2021636" y="522757"/>
                </a:moveTo>
                <a:lnTo>
                  <a:pt x="2021636" y="0"/>
                </a:lnTo>
                <a:lnTo>
                  <a:pt x="0" y="0"/>
                </a:lnTo>
                <a:lnTo>
                  <a:pt x="0" y="522757"/>
                </a:lnTo>
                <a:lnTo>
                  <a:pt x="2021636" y="522757"/>
                </a:lnTo>
                <a:close/>
              </a:path>
            </a:pathLst>
          </a:custGeom>
          <a:solidFill>
            <a:srgbClr val="617435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2474080" y="3236684"/>
            <a:ext cx="1614207" cy="461682"/>
          </a:xfrm>
          <a:custGeom>
            <a:avLst/>
            <a:gdLst/>
            <a:ahLst/>
            <a:cxnLst/>
            <a:rect l="l" t="t" r="r" b="b"/>
            <a:pathLst>
              <a:path w="1829435" h="523239">
                <a:moveTo>
                  <a:pt x="1829104" y="522757"/>
                </a:moveTo>
                <a:lnTo>
                  <a:pt x="1829104" y="0"/>
                </a:lnTo>
                <a:lnTo>
                  <a:pt x="0" y="0"/>
                </a:lnTo>
                <a:lnTo>
                  <a:pt x="0" y="522757"/>
                </a:lnTo>
                <a:lnTo>
                  <a:pt x="1829104" y="52275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4087984" y="3236684"/>
            <a:ext cx="1783976" cy="461682"/>
          </a:xfrm>
          <a:custGeom>
            <a:avLst/>
            <a:gdLst/>
            <a:ahLst/>
            <a:cxnLst/>
            <a:rect l="l" t="t" r="r" b="b"/>
            <a:pathLst>
              <a:path w="2021839" h="523239">
                <a:moveTo>
                  <a:pt x="2021636" y="522757"/>
                </a:moveTo>
                <a:lnTo>
                  <a:pt x="2021636" y="0"/>
                </a:lnTo>
                <a:lnTo>
                  <a:pt x="0" y="0"/>
                </a:lnTo>
                <a:lnTo>
                  <a:pt x="0" y="522757"/>
                </a:lnTo>
                <a:lnTo>
                  <a:pt x="2021636" y="522757"/>
                </a:lnTo>
                <a:close/>
              </a:path>
            </a:pathLst>
          </a:custGeom>
          <a:solidFill>
            <a:srgbClr val="617435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2474080" y="2347632"/>
            <a:ext cx="0" cy="1350309"/>
          </a:xfrm>
          <a:custGeom>
            <a:avLst/>
            <a:gdLst/>
            <a:ahLst/>
            <a:cxnLst/>
            <a:rect l="l" t="t" r="r" b="b"/>
            <a:pathLst>
              <a:path h="1530350">
                <a:moveTo>
                  <a:pt x="0" y="0"/>
                </a:moveTo>
                <a:lnTo>
                  <a:pt x="0" y="1530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871781" y="2347632"/>
            <a:ext cx="0" cy="1350309"/>
          </a:xfrm>
          <a:custGeom>
            <a:avLst/>
            <a:gdLst/>
            <a:ahLst/>
            <a:cxnLst/>
            <a:rect l="l" t="t" r="r" b="b"/>
            <a:pathLst>
              <a:path h="1530350">
                <a:moveTo>
                  <a:pt x="0" y="0"/>
                </a:moveTo>
                <a:lnTo>
                  <a:pt x="0" y="1530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2468477" y="2353235"/>
            <a:ext cx="3409390" cy="0"/>
          </a:xfrm>
          <a:custGeom>
            <a:avLst/>
            <a:gdLst/>
            <a:ahLst/>
            <a:cxnLst/>
            <a:rect l="l" t="t" r="r" b="b"/>
            <a:pathLst>
              <a:path w="3863975">
                <a:moveTo>
                  <a:pt x="0" y="0"/>
                </a:moveTo>
                <a:lnTo>
                  <a:pt x="386342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 txBox="1"/>
          <p:nvPr/>
        </p:nvSpPr>
        <p:spPr>
          <a:xfrm>
            <a:off x="2249962" y="2196353"/>
            <a:ext cx="6521824" cy="1334837"/>
          </a:xfrm>
          <a:prstGeom prst="rect">
            <a:avLst/>
          </a:prstGeom>
        </p:spPr>
        <p:txBody>
          <a:bodyPr vert="horz" wrap="square" lIns="0" tIns="3922" rIns="0" bIns="0" rtlCol="0">
            <a:spAutoFit/>
          </a:bodyPr>
          <a:lstStyle/>
          <a:p>
            <a:pPr>
              <a:spcBef>
                <a:spcPts val="31"/>
              </a:spcBef>
            </a:pPr>
            <a:endParaRPr sz="1324">
              <a:latin typeface="Times New Roman"/>
              <a:cs typeface="Times New Roman"/>
            </a:endParaRPr>
          </a:p>
          <a:p>
            <a:pPr marL="304256">
              <a:tabLst>
                <a:tab pos="1918549" algn="l"/>
              </a:tabLst>
            </a:pP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IP	Pseudo</a:t>
            </a:r>
            <a:r>
              <a:rPr sz="1235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endParaRPr sz="1235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588">
              <a:latin typeface="Times New Roman"/>
              <a:cs typeface="Times New Roman"/>
            </a:endParaRPr>
          </a:p>
          <a:p>
            <a:pPr marL="304256">
              <a:tabLst>
                <a:tab pos="1918549" algn="l"/>
              </a:tabLst>
            </a:pPr>
            <a:r>
              <a:rPr sz="1412" b="1" spc="-4" dirty="0">
                <a:solidFill>
                  <a:srgbClr val="617435"/>
                </a:solidFill>
                <a:latin typeface="Arial"/>
                <a:cs typeface="Arial"/>
              </a:rPr>
              <a:t>10.5.1.2	</a:t>
            </a:r>
            <a:r>
              <a:rPr sz="1412" b="1" spc="-9" dirty="0">
                <a:solidFill>
                  <a:srgbClr val="EDECF1"/>
                </a:solidFill>
                <a:latin typeface="Arial"/>
                <a:cs typeface="Arial"/>
              </a:rPr>
              <a:t>00:00:01:02:00:01</a:t>
            </a:r>
            <a:endParaRPr sz="141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677">
              <a:latin typeface="Times New Roman"/>
              <a:cs typeface="Times New Roman"/>
            </a:endParaRPr>
          </a:p>
          <a:p>
            <a:pPr marL="304816">
              <a:tabLst>
                <a:tab pos="1918549" algn="l"/>
              </a:tabLst>
            </a:pPr>
            <a:r>
              <a:rPr sz="1412" b="1" spc="-4" dirty="0">
                <a:solidFill>
                  <a:srgbClr val="617435"/>
                </a:solidFill>
                <a:latin typeface="Arial"/>
                <a:cs typeface="Arial"/>
              </a:rPr>
              <a:t>10.2.4.5	</a:t>
            </a:r>
            <a:r>
              <a:rPr sz="1412" b="1" spc="-9" dirty="0">
                <a:solidFill>
                  <a:srgbClr val="EDECF1"/>
                </a:solidFill>
                <a:latin typeface="Arial"/>
                <a:cs typeface="Arial"/>
              </a:rPr>
              <a:t>00:02:00:02:00:01</a:t>
            </a:r>
            <a:endParaRPr sz="141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36588" y="4639235"/>
            <a:ext cx="2286000" cy="739588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139700"/>
                </a:moveTo>
                <a:lnTo>
                  <a:pt x="0" y="698500"/>
                </a:lnTo>
                <a:lnTo>
                  <a:pt x="7122" y="742655"/>
                </a:lnTo>
                <a:lnTo>
                  <a:pt x="26954" y="781004"/>
                </a:lnTo>
                <a:lnTo>
                  <a:pt x="57195" y="811245"/>
                </a:lnTo>
                <a:lnTo>
                  <a:pt x="95544" y="831077"/>
                </a:lnTo>
                <a:lnTo>
                  <a:pt x="139700" y="838200"/>
                </a:lnTo>
                <a:lnTo>
                  <a:pt x="2451100" y="838200"/>
                </a:lnTo>
                <a:lnTo>
                  <a:pt x="2495255" y="831077"/>
                </a:lnTo>
                <a:lnTo>
                  <a:pt x="2533604" y="811245"/>
                </a:lnTo>
                <a:lnTo>
                  <a:pt x="2563845" y="781004"/>
                </a:lnTo>
                <a:lnTo>
                  <a:pt x="2583677" y="742655"/>
                </a:lnTo>
                <a:lnTo>
                  <a:pt x="2590800" y="698499"/>
                </a:lnTo>
                <a:lnTo>
                  <a:pt x="2590800" y="139699"/>
                </a:lnTo>
                <a:lnTo>
                  <a:pt x="2583677" y="95544"/>
                </a:lnTo>
                <a:lnTo>
                  <a:pt x="2563845" y="57195"/>
                </a:lnTo>
                <a:lnTo>
                  <a:pt x="2533604" y="26954"/>
                </a:lnTo>
                <a:lnTo>
                  <a:pt x="2495255" y="7122"/>
                </a:lnTo>
                <a:lnTo>
                  <a:pt x="2451100" y="0"/>
                </a:lnTo>
                <a:lnTo>
                  <a:pt x="139699" y="0"/>
                </a:lnTo>
                <a:lnTo>
                  <a:pt x="95544" y="7122"/>
                </a:lnTo>
                <a:lnTo>
                  <a:pt x="57195" y="26954"/>
                </a:lnTo>
                <a:lnTo>
                  <a:pt x="26954" y="57195"/>
                </a:lnTo>
                <a:lnTo>
                  <a:pt x="7122" y="95544"/>
                </a:lnTo>
                <a:lnTo>
                  <a:pt x="0" y="139700"/>
                </a:lnTo>
                <a:close/>
              </a:path>
            </a:pathLst>
          </a:custGeom>
          <a:solidFill>
            <a:srgbClr val="86967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2736588" y="4639224"/>
            <a:ext cx="2286000" cy="739588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139700"/>
                </a:moveTo>
                <a:lnTo>
                  <a:pt x="7122" y="95544"/>
                </a:lnTo>
                <a:lnTo>
                  <a:pt x="26954" y="57195"/>
                </a:lnTo>
                <a:lnTo>
                  <a:pt x="57195" y="26954"/>
                </a:lnTo>
                <a:lnTo>
                  <a:pt x="95544" y="7122"/>
                </a:lnTo>
                <a:lnTo>
                  <a:pt x="139699" y="0"/>
                </a:lnTo>
                <a:lnTo>
                  <a:pt x="2451087" y="0"/>
                </a:lnTo>
                <a:lnTo>
                  <a:pt x="2495248" y="7122"/>
                </a:lnTo>
                <a:lnTo>
                  <a:pt x="2533601" y="26954"/>
                </a:lnTo>
                <a:lnTo>
                  <a:pt x="2563844" y="57195"/>
                </a:lnTo>
                <a:lnTo>
                  <a:pt x="2583677" y="95544"/>
                </a:lnTo>
                <a:lnTo>
                  <a:pt x="2590800" y="139700"/>
                </a:lnTo>
                <a:lnTo>
                  <a:pt x="2590800" y="698487"/>
                </a:lnTo>
                <a:lnTo>
                  <a:pt x="2583677" y="742648"/>
                </a:lnTo>
                <a:lnTo>
                  <a:pt x="2563844" y="781001"/>
                </a:lnTo>
                <a:lnTo>
                  <a:pt x="2533601" y="811244"/>
                </a:lnTo>
                <a:lnTo>
                  <a:pt x="2495248" y="831077"/>
                </a:lnTo>
                <a:lnTo>
                  <a:pt x="2451087" y="838200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4"/>
                </a:lnTo>
                <a:lnTo>
                  <a:pt x="26954" y="781001"/>
                </a:lnTo>
                <a:lnTo>
                  <a:pt x="7122" y="742648"/>
                </a:lnTo>
                <a:lnTo>
                  <a:pt x="0" y="698487"/>
                </a:lnTo>
                <a:lnTo>
                  <a:pt x="0" y="1397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 txBox="1"/>
          <p:nvPr/>
        </p:nvSpPr>
        <p:spPr>
          <a:xfrm>
            <a:off x="2642168" y="4594412"/>
            <a:ext cx="2476500" cy="553225"/>
          </a:xfrm>
          <a:prstGeom prst="rect">
            <a:avLst/>
          </a:prstGeom>
        </p:spPr>
        <p:txBody>
          <a:bodyPr vert="horz" wrap="square" lIns="0" tIns="3362" rIns="0" bIns="0" rtlCol="0">
            <a:spAutoFit/>
          </a:bodyPr>
          <a:lstStyle/>
          <a:p>
            <a:pPr>
              <a:spcBef>
                <a:spcPts val="26"/>
              </a:spcBef>
            </a:pPr>
            <a:endParaRPr sz="1985">
              <a:latin typeface="Times New Roman"/>
              <a:cs typeface="Times New Roman"/>
            </a:endParaRPr>
          </a:p>
          <a:p>
            <a:pPr marL="813590"/>
            <a:r>
              <a:rPr sz="1588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588" spc="-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endParaRPr sz="1588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9962" y="2196353"/>
            <a:ext cx="6521824" cy="2084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398815" y="4594412"/>
            <a:ext cx="2476500" cy="918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2642168" y="4594412"/>
            <a:ext cx="2476500" cy="918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493235" y="4639235"/>
            <a:ext cx="2286000" cy="739588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139700"/>
                </a:moveTo>
                <a:lnTo>
                  <a:pt x="0" y="698500"/>
                </a:lnTo>
                <a:lnTo>
                  <a:pt x="7122" y="742655"/>
                </a:lnTo>
                <a:lnTo>
                  <a:pt x="26954" y="781004"/>
                </a:lnTo>
                <a:lnTo>
                  <a:pt x="57195" y="811245"/>
                </a:lnTo>
                <a:lnTo>
                  <a:pt x="95544" y="831077"/>
                </a:lnTo>
                <a:lnTo>
                  <a:pt x="139700" y="838200"/>
                </a:lnTo>
                <a:lnTo>
                  <a:pt x="2451100" y="838200"/>
                </a:lnTo>
                <a:lnTo>
                  <a:pt x="2495255" y="831077"/>
                </a:lnTo>
                <a:lnTo>
                  <a:pt x="2533604" y="811245"/>
                </a:lnTo>
                <a:lnTo>
                  <a:pt x="2563845" y="781004"/>
                </a:lnTo>
                <a:lnTo>
                  <a:pt x="2583677" y="742655"/>
                </a:lnTo>
                <a:lnTo>
                  <a:pt x="2590800" y="698499"/>
                </a:lnTo>
                <a:lnTo>
                  <a:pt x="2590800" y="139699"/>
                </a:lnTo>
                <a:lnTo>
                  <a:pt x="2583677" y="95544"/>
                </a:lnTo>
                <a:lnTo>
                  <a:pt x="2563845" y="57195"/>
                </a:lnTo>
                <a:lnTo>
                  <a:pt x="2533604" y="26954"/>
                </a:lnTo>
                <a:lnTo>
                  <a:pt x="2495255" y="7122"/>
                </a:lnTo>
                <a:lnTo>
                  <a:pt x="2451100" y="0"/>
                </a:lnTo>
                <a:lnTo>
                  <a:pt x="139699" y="0"/>
                </a:lnTo>
                <a:lnTo>
                  <a:pt x="95544" y="7122"/>
                </a:lnTo>
                <a:lnTo>
                  <a:pt x="57195" y="26954"/>
                </a:lnTo>
                <a:lnTo>
                  <a:pt x="26954" y="57195"/>
                </a:lnTo>
                <a:lnTo>
                  <a:pt x="7122" y="95544"/>
                </a:lnTo>
                <a:lnTo>
                  <a:pt x="0" y="139700"/>
                </a:lnTo>
                <a:close/>
              </a:path>
            </a:pathLst>
          </a:custGeom>
          <a:solidFill>
            <a:srgbClr val="86967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493224" y="4639224"/>
            <a:ext cx="2286000" cy="739588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139700"/>
                </a:moveTo>
                <a:lnTo>
                  <a:pt x="7122" y="95544"/>
                </a:lnTo>
                <a:lnTo>
                  <a:pt x="26954" y="57195"/>
                </a:lnTo>
                <a:lnTo>
                  <a:pt x="57195" y="26954"/>
                </a:lnTo>
                <a:lnTo>
                  <a:pt x="95544" y="7122"/>
                </a:lnTo>
                <a:lnTo>
                  <a:pt x="139699" y="0"/>
                </a:lnTo>
                <a:lnTo>
                  <a:pt x="2451087" y="0"/>
                </a:lnTo>
                <a:lnTo>
                  <a:pt x="2495248" y="7122"/>
                </a:lnTo>
                <a:lnTo>
                  <a:pt x="2533601" y="26954"/>
                </a:lnTo>
                <a:lnTo>
                  <a:pt x="2563844" y="57195"/>
                </a:lnTo>
                <a:lnTo>
                  <a:pt x="2583677" y="95544"/>
                </a:lnTo>
                <a:lnTo>
                  <a:pt x="2590800" y="139699"/>
                </a:lnTo>
                <a:lnTo>
                  <a:pt x="2590800" y="698487"/>
                </a:lnTo>
                <a:lnTo>
                  <a:pt x="2583677" y="742648"/>
                </a:lnTo>
                <a:lnTo>
                  <a:pt x="2563844" y="781001"/>
                </a:lnTo>
                <a:lnTo>
                  <a:pt x="2533601" y="811244"/>
                </a:lnTo>
                <a:lnTo>
                  <a:pt x="2495248" y="831077"/>
                </a:lnTo>
                <a:lnTo>
                  <a:pt x="2451087" y="838199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4"/>
                </a:lnTo>
                <a:lnTo>
                  <a:pt x="26954" y="781001"/>
                </a:lnTo>
                <a:lnTo>
                  <a:pt x="7122" y="742648"/>
                </a:lnTo>
                <a:lnTo>
                  <a:pt x="0" y="698487"/>
                </a:lnTo>
                <a:lnTo>
                  <a:pt x="0" y="1397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 txBox="1"/>
          <p:nvPr/>
        </p:nvSpPr>
        <p:spPr>
          <a:xfrm>
            <a:off x="6033572" y="4762383"/>
            <a:ext cx="1210235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56" marR="4483" indent="-16810">
              <a:lnSpc>
                <a:spcPct val="101899"/>
              </a:lnSpc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Administrator  configuration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27695" y="4437518"/>
            <a:ext cx="1815353" cy="11430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0" y="0"/>
                </a:moveTo>
                <a:lnTo>
                  <a:pt x="2057400" y="1295399"/>
                </a:lnTo>
              </a:path>
            </a:pathLst>
          </a:custGeom>
          <a:ln w="82550">
            <a:solidFill>
              <a:srgbClr val="FF29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1196609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 txBox="1"/>
          <p:nvPr/>
        </p:nvSpPr>
        <p:spPr>
          <a:xfrm>
            <a:off x="1382480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9197" y="3765177"/>
            <a:ext cx="2017059" cy="325832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80682" rIns="0" bIns="0" rtlCol="0">
            <a:spAutoFit/>
          </a:bodyPr>
          <a:lstStyle/>
          <a:p>
            <a:pPr marL="339556">
              <a:spcBef>
                <a:spcPts val="635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ARP</a:t>
            </a:r>
            <a:r>
              <a:rPr sz="1588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mappings</a:t>
            </a:r>
            <a:endParaRPr sz="1588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70315" y="2622176"/>
            <a:ext cx="2396524" cy="80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 txBox="1"/>
          <p:nvPr/>
        </p:nvSpPr>
        <p:spPr>
          <a:xfrm>
            <a:off x="6172021" y="3765177"/>
            <a:ext cx="2017059" cy="325832"/>
          </a:xfrm>
          <a:prstGeom prst="rect">
            <a:avLst/>
          </a:prstGeom>
          <a:solidFill>
            <a:srgbClr val="CE1E00"/>
          </a:solidFill>
        </p:spPr>
        <p:txBody>
          <a:bodyPr vert="horz" wrap="square" lIns="0" tIns="80682" rIns="0" bIns="0" rtlCol="0">
            <a:spAutoFit/>
          </a:bodyPr>
          <a:lstStyle/>
          <a:p>
            <a:pPr marL="416321">
              <a:spcBef>
                <a:spcPts val="635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588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1588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Fabric</a:t>
            </a:r>
            <a:r>
              <a:rPr spc="4" dirty="0"/>
              <a:t> </a:t>
            </a:r>
            <a:r>
              <a:rPr spc="-4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157824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296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606296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619488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51128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51128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31105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28040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29028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29028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29028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29028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39905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40597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41290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42032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3248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28040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18301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36246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34516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35159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35159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35159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39114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32489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267443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30192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21070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4104848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4082796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83456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402606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68016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61980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811280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668308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646255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39803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58951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46428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19534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62733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35839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805864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808929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97311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2895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28950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808929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805864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806852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806852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806852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806852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817729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818421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819114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819856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810313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805864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96125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814070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812340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812983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812983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812983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816938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810313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9234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72299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60682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92321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92321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72299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69234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70222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70222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70222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70222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81099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81791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82484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83226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73683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69234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59495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77440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75710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76353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76353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76353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80308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73683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5181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8246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16629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4826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4826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28246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25181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26170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26170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26170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26170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37046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37739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38431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39173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2963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25181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15442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33387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31657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323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32301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323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36255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2963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209722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3119090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3074267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547590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4082784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867197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5014857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670855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519814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178285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648932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301549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8016049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704472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587049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52929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55993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44376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76015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76015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55993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52929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53917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53917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53917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53917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64793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65486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66178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66920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57377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52929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43189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61135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59404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6004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60048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6004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64002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57377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68604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425677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406279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84910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580170" y="4466519"/>
            <a:ext cx="151279" cy="341219"/>
          </a:xfrm>
          <a:custGeom>
            <a:avLst/>
            <a:gdLst/>
            <a:ahLst/>
            <a:cxnLst/>
            <a:rect l="l" t="t" r="r" b="b"/>
            <a:pathLst>
              <a:path w="171450" h="386714">
                <a:moveTo>
                  <a:pt x="0" y="386232"/>
                </a:moveTo>
                <a:lnTo>
                  <a:pt x="171170" y="0"/>
                </a:lnTo>
              </a:path>
            </a:pathLst>
          </a:custGeom>
          <a:ln w="38100">
            <a:solidFill>
              <a:srgbClr val="008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649052" y="4437530"/>
            <a:ext cx="110378" cy="124385"/>
          </a:xfrm>
          <a:custGeom>
            <a:avLst/>
            <a:gdLst/>
            <a:ahLst/>
            <a:cxnLst/>
            <a:rect l="l" t="t" r="r" b="b"/>
            <a:pathLst>
              <a:path w="125095" h="140970">
                <a:moveTo>
                  <a:pt x="0" y="79624"/>
                </a:moveTo>
                <a:lnTo>
                  <a:pt x="14" y="86925"/>
                </a:lnTo>
                <a:lnTo>
                  <a:pt x="2935" y="93903"/>
                </a:lnTo>
                <a:lnTo>
                  <a:pt x="8329" y="99205"/>
                </a:lnTo>
                <a:lnTo>
                  <a:pt x="15105" y="101933"/>
                </a:lnTo>
                <a:lnTo>
                  <a:pt x="22409" y="101922"/>
                </a:lnTo>
                <a:lnTo>
                  <a:pt x="29389" y="99009"/>
                </a:lnTo>
                <a:lnTo>
                  <a:pt x="78551" y="65722"/>
                </a:lnTo>
                <a:lnTo>
                  <a:pt x="86933" y="124510"/>
                </a:lnTo>
                <a:lnTo>
                  <a:pt x="89455" y="131639"/>
                </a:lnTo>
                <a:lnTo>
                  <a:pt x="94349" y="137056"/>
                </a:lnTo>
                <a:lnTo>
                  <a:pt x="100920" y="140243"/>
                </a:lnTo>
                <a:lnTo>
                  <a:pt x="108472" y="140677"/>
                </a:lnTo>
                <a:lnTo>
                  <a:pt x="115600" y="138155"/>
                </a:lnTo>
                <a:lnTo>
                  <a:pt x="121019" y="133261"/>
                </a:lnTo>
                <a:lnTo>
                  <a:pt x="124209" y="126690"/>
                </a:lnTo>
                <a:lnTo>
                  <a:pt x="124652" y="119138"/>
                </a:lnTo>
                <a:lnTo>
                  <a:pt x="107684" y="0"/>
                </a:lnTo>
                <a:lnTo>
                  <a:pt x="8027" y="67449"/>
                </a:lnTo>
                <a:lnTo>
                  <a:pt x="2726" y="72849"/>
                </a:lnTo>
                <a:lnTo>
                  <a:pt x="0" y="79624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91410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94475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582858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61449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614498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94475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91410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92398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92398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92398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592398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603275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603967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604660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605402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95860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91410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81671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99616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97886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98529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98529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98529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602484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95859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7358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50422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38805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70446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70446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50422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47358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48346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48346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48346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48346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59222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59915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60607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61349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51806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47358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37618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55564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53833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5447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54477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54477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58431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551806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75105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78169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66552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98192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98192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78169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75105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76093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76093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76093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76093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86969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87662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88354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89096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79553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75105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65366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83311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81580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82224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82224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82224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86178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679553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90081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63187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06388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379493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49517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52582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40964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72605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72605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52582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49517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50505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50505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50505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50505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61382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62074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62767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63508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53965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49517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39778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57723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55993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56636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56636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56636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60590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53965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96581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99646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488029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51966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51966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99646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96581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97570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97570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97570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97570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508446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509139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509831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510573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501030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96581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86842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504787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503057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5037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503701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5037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507655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501030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224852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197958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31352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34416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22799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54440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54440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34416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31352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32340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32340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32340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32340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43216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43909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44602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453438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3580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31352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21613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39558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37828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38471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38471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8471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42425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3580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779417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67982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71046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59429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9106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9106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71046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67982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68970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68970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68970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68970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79846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80539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81231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81973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7243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67982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58242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76188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74457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751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75101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7510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79055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7243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308547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315046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318111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06494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3813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33813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318111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315046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316035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316035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316035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16035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26911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27604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28296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329038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1949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15046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05307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23252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21522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2216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22165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216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26120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1949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6883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7189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6028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91922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91922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7189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68834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69823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69823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69823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69823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80699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8139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8208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82826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73284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883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909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7704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7531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7595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7595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7595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7990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373283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412887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415952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04335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35975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435975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415952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412887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413875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413875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413875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13875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24752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25444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26137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426879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417336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412887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403148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21093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19363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2000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20006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20006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423961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417336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2278649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5909343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2345884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87299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90364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78747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21038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21038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90364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87299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88287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88287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88287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88287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99164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99856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200549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201291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91748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87299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77560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95505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93775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94418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94418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4418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198373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2413120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3813855" y="3496236"/>
            <a:ext cx="4796117" cy="100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1998502" y="3496235"/>
            <a:ext cx="1243853" cy="1075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5337855" y="4504765"/>
            <a:ext cx="1221440" cy="212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1763178" y="4717676"/>
            <a:ext cx="381000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2200208" y="4717676"/>
            <a:ext cx="6600265" cy="42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91748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1401082" y="2588290"/>
            <a:ext cx="4172510" cy="1715060"/>
          </a:xfrm>
          <a:custGeom>
            <a:avLst/>
            <a:gdLst/>
            <a:ahLst/>
            <a:cxnLst/>
            <a:rect l="l" t="t" r="r" b="b"/>
            <a:pathLst>
              <a:path w="4728845" h="1943735">
                <a:moveTo>
                  <a:pt x="4728362" y="1943392"/>
                </a:moveTo>
                <a:lnTo>
                  <a:pt x="0" y="1943392"/>
                </a:lnTo>
                <a:lnTo>
                  <a:pt x="3898" y="0"/>
                </a:lnTo>
              </a:path>
            </a:pathLst>
          </a:custGeom>
          <a:ln w="38100">
            <a:solidFill>
              <a:srgbClr val="FF29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328821" y="2554941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9498"/>
                </a:moveTo>
                <a:lnTo>
                  <a:pt x="461" y="156787"/>
                </a:lnTo>
                <a:lnTo>
                  <a:pt x="3622" y="163372"/>
                </a:lnTo>
                <a:lnTo>
                  <a:pt x="9265" y="168414"/>
                </a:lnTo>
                <a:lnTo>
                  <a:pt x="16414" y="170867"/>
                </a:lnTo>
                <a:lnTo>
                  <a:pt x="23700" y="170407"/>
                </a:lnTo>
                <a:lnTo>
                  <a:pt x="30284" y="167248"/>
                </a:lnTo>
                <a:lnTo>
                  <a:pt x="35325" y="161607"/>
                </a:lnTo>
                <a:lnTo>
                  <a:pt x="85719" y="75615"/>
                </a:lnTo>
                <a:lnTo>
                  <a:pt x="135770" y="161810"/>
                </a:lnTo>
                <a:lnTo>
                  <a:pt x="140788" y="167469"/>
                </a:lnTo>
                <a:lnTo>
                  <a:pt x="147358" y="170656"/>
                </a:lnTo>
                <a:lnTo>
                  <a:pt x="154643" y="171147"/>
                </a:lnTo>
                <a:lnTo>
                  <a:pt x="161805" y="168719"/>
                </a:lnTo>
                <a:lnTo>
                  <a:pt x="167469" y="163701"/>
                </a:lnTo>
                <a:lnTo>
                  <a:pt x="170655" y="157129"/>
                </a:lnTo>
                <a:lnTo>
                  <a:pt x="171143" y="149840"/>
                </a:lnTo>
                <a:lnTo>
                  <a:pt x="168713" y="142671"/>
                </a:lnTo>
                <a:lnTo>
                  <a:pt x="85871" y="0"/>
                </a:lnTo>
                <a:lnTo>
                  <a:pt x="2458" y="142341"/>
                </a:lnTo>
                <a:lnTo>
                  <a:pt x="0" y="149498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1135649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/>
          <p:nvPr/>
        </p:nvSpPr>
        <p:spPr>
          <a:xfrm>
            <a:off x="1135649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3" name="object 463"/>
          <p:cNvSpPr txBox="1"/>
          <p:nvPr/>
        </p:nvSpPr>
        <p:spPr>
          <a:xfrm>
            <a:off x="1321520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4" name="object 464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  <p:sp>
        <p:nvSpPr>
          <p:cNvPr id="465" name="object 465"/>
          <p:cNvSpPr/>
          <p:nvPr/>
        </p:nvSpPr>
        <p:spPr>
          <a:xfrm>
            <a:off x="4699120" y="5311588"/>
            <a:ext cx="1882588" cy="327212"/>
          </a:xfrm>
          <a:custGeom>
            <a:avLst/>
            <a:gdLst/>
            <a:ahLst/>
            <a:cxnLst/>
            <a:rect l="l" t="t" r="r" b="b"/>
            <a:pathLst>
              <a:path w="2133600" h="370839">
                <a:moveTo>
                  <a:pt x="2133600" y="370840"/>
                </a:moveTo>
                <a:lnTo>
                  <a:pt x="2133600" y="0"/>
                </a:lnTo>
                <a:lnTo>
                  <a:pt x="0" y="0"/>
                </a:lnTo>
                <a:lnTo>
                  <a:pt x="0" y="370840"/>
                </a:lnTo>
                <a:lnTo>
                  <a:pt x="2133600" y="37084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/>
          <p:nvPr/>
        </p:nvSpPr>
        <p:spPr>
          <a:xfrm>
            <a:off x="5640414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7" name="object 467"/>
          <p:cNvSpPr/>
          <p:nvPr/>
        </p:nvSpPr>
        <p:spPr>
          <a:xfrm>
            <a:off x="4699120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8" name="object 468"/>
          <p:cNvSpPr/>
          <p:nvPr/>
        </p:nvSpPr>
        <p:spPr>
          <a:xfrm>
            <a:off x="6581708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9" name="object 469"/>
          <p:cNvSpPr/>
          <p:nvPr/>
        </p:nvSpPr>
        <p:spPr>
          <a:xfrm>
            <a:off x="4693517" y="5311588"/>
            <a:ext cx="1893794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3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0" name="object 470"/>
          <p:cNvSpPr/>
          <p:nvPr/>
        </p:nvSpPr>
        <p:spPr>
          <a:xfrm>
            <a:off x="4693517" y="5638800"/>
            <a:ext cx="1893794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30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1" name="object 471"/>
          <p:cNvSpPr txBox="1"/>
          <p:nvPr/>
        </p:nvSpPr>
        <p:spPr>
          <a:xfrm>
            <a:off x="4768597" y="5351929"/>
            <a:ext cx="751354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10.5.1.2</a:t>
            </a:r>
            <a:endParaRPr sz="1588">
              <a:latin typeface="Arial"/>
              <a:cs typeface="Arial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5709755" y="5351929"/>
            <a:ext cx="784412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1588" b="1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??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205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1912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1581912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617049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64868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648689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628666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625602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626590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626590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626590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626590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637466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638159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638851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639593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63005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625602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615862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633808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6320778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63272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632721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632721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636675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630050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22430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299482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21863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408046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405841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4810180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4001677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5843632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59542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5786896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7643924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7621871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837365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756513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843990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817096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760295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733401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803425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806490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794873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826512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826512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806490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803425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804414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804414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804414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804414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815290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815983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816675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8174176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807874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803425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93686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811631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809901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810545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810545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810545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814499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807874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66796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69860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58243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789882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789882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69860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66796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67784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67784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67784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67784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778660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779353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780045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780787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71244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66796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57057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75002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73271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73915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73915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73915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7778698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71244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22743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25808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14191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45830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45830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25808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22743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23731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23731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23731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23731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34608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35300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35993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36735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2719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22743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13004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30949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29219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298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29862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298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33817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2719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2185338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3094706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3049883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2523206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4058400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4842813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4990473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2646471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4495430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6153901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6624548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6277165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991665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2680088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4562665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850490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853555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841938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87357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873577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853555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850490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851478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851478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851478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851478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862355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863047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86374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864482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854939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850490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840751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858696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856966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857609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857609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857609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861564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854939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666166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6401293" y="4437518"/>
            <a:ext cx="155762" cy="350744"/>
          </a:xfrm>
          <a:custGeom>
            <a:avLst/>
            <a:gdLst/>
            <a:ahLst/>
            <a:cxnLst/>
            <a:rect l="l" t="t" r="r" b="b"/>
            <a:pathLst>
              <a:path w="176529" h="397510">
                <a:moveTo>
                  <a:pt x="0" y="397192"/>
                </a:moveTo>
                <a:lnTo>
                  <a:pt x="176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6381895" y="4723693"/>
            <a:ext cx="76200" cy="84044"/>
          </a:xfrm>
          <a:custGeom>
            <a:avLst/>
            <a:gdLst/>
            <a:ahLst/>
            <a:cxnLst/>
            <a:rect l="l" t="t" r="r" b="b"/>
            <a:pathLst>
              <a:path w="86359" h="95250">
                <a:moveTo>
                  <a:pt x="0" y="8407"/>
                </a:moveTo>
                <a:lnTo>
                  <a:pt x="12293" y="94780"/>
                </a:lnTo>
                <a:lnTo>
                  <a:pt x="84543" y="45885"/>
                </a:lnTo>
                <a:lnTo>
                  <a:pt x="86067" y="37985"/>
                </a:lnTo>
                <a:lnTo>
                  <a:pt x="78193" y="26365"/>
                </a:lnTo>
                <a:lnTo>
                  <a:pt x="70307" y="24841"/>
                </a:lnTo>
                <a:lnTo>
                  <a:pt x="31711" y="50965"/>
                </a:lnTo>
                <a:lnTo>
                  <a:pt x="25145" y="4825"/>
                </a:lnTo>
                <a:lnTo>
                  <a:pt x="18707" y="0"/>
                </a:lnTo>
                <a:lnTo>
                  <a:pt x="4825" y="1981"/>
                </a:lnTo>
                <a:lnTo>
                  <a:pt x="0" y="8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582471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555577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5889722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592037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580419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612060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612060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592037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588972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589960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589960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589960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589960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600837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601529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602222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602963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593422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5889722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579233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59717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595448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596091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596091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96091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600045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93420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44919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47984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36367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68007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68007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47984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44919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45907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45907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45907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45907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56784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57476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58169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58911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49368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44919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35180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53125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51395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52038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52038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52038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55993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549368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72666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75731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64114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9575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95754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75731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72666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73655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73655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73655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73655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84531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85224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85916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86658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7711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72666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62927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80872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79142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7978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79785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79785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83740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677115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87643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46074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4039496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3770555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47078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50143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38526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70166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70166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50143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47078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480672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480672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480672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480672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58943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59636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60328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61070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51527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47078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37339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55284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53554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54198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54198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54198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58152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51527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94143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97208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485591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51723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51723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97208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94143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95131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95131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95131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95131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506008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506700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507393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508135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98592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94143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84404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502349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500619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5012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501262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5012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505217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498592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22241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19552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289138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31978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203614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5200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5200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31978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28913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29902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29902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29902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29902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40778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41471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42163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42905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33362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28913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19174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37119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35389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36032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36032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36032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39987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33362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755033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65543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68608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56991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8863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8863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68608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65543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66531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66531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66531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66531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77408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78100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78793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79535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6999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65543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55804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73749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72019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726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72662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72662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76617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69992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30610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312608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315673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304055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35696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35696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315673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312608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313596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313596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313596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313596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24473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25165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25858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26599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317057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312608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02869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20814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1908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19727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19727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19727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23681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17057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66396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69461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57844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89484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89484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69461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66396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67384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67384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67384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67384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78261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78953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79646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80388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7084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66396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56657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74602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72872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73515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73515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73515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77470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7084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410449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413513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401896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33536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335369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413513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410449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411437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411437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411437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411437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22313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23006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236989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24440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414897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410449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400710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418655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16924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1756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17568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17568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21522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414897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2254265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5884959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2321500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84861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879260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763088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20794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20794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879260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84861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858495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858495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858495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858495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967259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974185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981110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988529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89309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84861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751221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930672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91337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91980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919803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919803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9" name="object 449"/>
          <p:cNvSpPr/>
          <p:nvPr/>
        </p:nvSpPr>
        <p:spPr>
          <a:xfrm>
            <a:off x="1959349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2388736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3789471" y="3496236"/>
            <a:ext cx="4796117" cy="100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974118" y="3496235"/>
            <a:ext cx="1243853" cy="1075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5313471" y="4504765"/>
            <a:ext cx="1221440" cy="212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738794" y="4717676"/>
            <a:ext cx="381000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2175824" y="4717676"/>
            <a:ext cx="6600265" cy="42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89309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8" name="object 458"/>
          <p:cNvSpPr/>
          <p:nvPr/>
        </p:nvSpPr>
        <p:spPr>
          <a:xfrm>
            <a:off x="1376698" y="2554930"/>
            <a:ext cx="4138893" cy="1748118"/>
          </a:xfrm>
          <a:custGeom>
            <a:avLst/>
            <a:gdLst/>
            <a:ahLst/>
            <a:cxnLst/>
            <a:rect l="l" t="t" r="r" b="b"/>
            <a:pathLst>
              <a:path w="4690745" h="1981200">
                <a:moveTo>
                  <a:pt x="4690554" y="1981199"/>
                </a:moveTo>
                <a:lnTo>
                  <a:pt x="0" y="1981200"/>
                </a:lnTo>
                <a:lnTo>
                  <a:pt x="0" y="0"/>
                </a:lnTo>
                <a:lnTo>
                  <a:pt x="3975" y="0"/>
                </a:lnTo>
              </a:path>
            </a:pathLst>
          </a:custGeom>
          <a:ln w="38100">
            <a:solidFill>
              <a:srgbClr val="FF29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9" name="object 459"/>
          <p:cNvSpPr/>
          <p:nvPr/>
        </p:nvSpPr>
        <p:spPr>
          <a:xfrm>
            <a:off x="5397906" y="4227553"/>
            <a:ext cx="151279" cy="151279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54688"/>
                </a:moveTo>
                <a:lnTo>
                  <a:pt x="2439" y="161849"/>
                </a:lnTo>
                <a:lnTo>
                  <a:pt x="7472" y="167497"/>
                </a:lnTo>
                <a:lnTo>
                  <a:pt x="14050" y="170670"/>
                </a:lnTo>
                <a:lnTo>
                  <a:pt x="21338" y="171147"/>
                </a:lnTo>
                <a:lnTo>
                  <a:pt x="28499" y="168707"/>
                </a:lnTo>
                <a:lnTo>
                  <a:pt x="171006" y="85573"/>
                </a:lnTo>
                <a:lnTo>
                  <a:pt x="95390" y="41461"/>
                </a:lnTo>
                <a:lnTo>
                  <a:pt x="95390" y="85573"/>
                </a:lnTo>
                <a:lnTo>
                  <a:pt x="9297" y="135789"/>
                </a:lnTo>
                <a:lnTo>
                  <a:pt x="3650" y="140822"/>
                </a:lnTo>
                <a:lnTo>
                  <a:pt x="477" y="147400"/>
                </a:lnTo>
                <a:lnTo>
                  <a:pt x="0" y="154688"/>
                </a:lnTo>
                <a:close/>
              </a:path>
              <a:path w="171450" h="171450">
                <a:moveTo>
                  <a:pt x="0" y="16459"/>
                </a:moveTo>
                <a:lnTo>
                  <a:pt x="477" y="23747"/>
                </a:lnTo>
                <a:lnTo>
                  <a:pt x="3650" y="30325"/>
                </a:lnTo>
                <a:lnTo>
                  <a:pt x="9297" y="35357"/>
                </a:lnTo>
                <a:lnTo>
                  <a:pt x="95390" y="85573"/>
                </a:lnTo>
                <a:lnTo>
                  <a:pt x="95390" y="41461"/>
                </a:lnTo>
                <a:lnTo>
                  <a:pt x="28499" y="2439"/>
                </a:lnTo>
                <a:lnTo>
                  <a:pt x="21338" y="0"/>
                </a:lnTo>
                <a:lnTo>
                  <a:pt x="14050" y="477"/>
                </a:lnTo>
                <a:lnTo>
                  <a:pt x="7472" y="3650"/>
                </a:lnTo>
                <a:lnTo>
                  <a:pt x="2439" y="9297"/>
                </a:lnTo>
                <a:lnTo>
                  <a:pt x="0" y="16459"/>
                </a:lnTo>
                <a:close/>
              </a:path>
            </a:pathLst>
          </a:custGeom>
          <a:solidFill>
            <a:srgbClr val="FF29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0" name="object 460"/>
          <p:cNvSpPr/>
          <p:nvPr/>
        </p:nvSpPr>
        <p:spPr>
          <a:xfrm>
            <a:off x="1111265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0" y="761987"/>
                </a:lnTo>
                <a:lnTo>
                  <a:pt x="7769" y="810161"/>
                </a:lnTo>
                <a:lnTo>
                  <a:pt x="29405" y="852000"/>
                </a:lnTo>
                <a:lnTo>
                  <a:pt x="62396" y="884993"/>
                </a:lnTo>
                <a:lnTo>
                  <a:pt x="104231" y="906629"/>
                </a:lnTo>
                <a:lnTo>
                  <a:pt x="152400" y="914400"/>
                </a:lnTo>
                <a:lnTo>
                  <a:pt x="990600" y="914399"/>
                </a:lnTo>
                <a:lnTo>
                  <a:pt x="1038768" y="906629"/>
                </a:lnTo>
                <a:lnTo>
                  <a:pt x="1080603" y="884993"/>
                </a:lnTo>
                <a:lnTo>
                  <a:pt x="1113594" y="852000"/>
                </a:lnTo>
                <a:lnTo>
                  <a:pt x="1135230" y="810161"/>
                </a:lnTo>
                <a:lnTo>
                  <a:pt x="1143000" y="761987"/>
                </a:lnTo>
                <a:lnTo>
                  <a:pt x="1143000" y="152399"/>
                </a:lnTo>
                <a:lnTo>
                  <a:pt x="1135230" y="104226"/>
                </a:lnTo>
                <a:lnTo>
                  <a:pt x="1113594" y="62391"/>
                </a:lnTo>
                <a:lnTo>
                  <a:pt x="1080603" y="29402"/>
                </a:lnTo>
                <a:lnTo>
                  <a:pt x="1038768" y="7768"/>
                </a:lnTo>
                <a:lnTo>
                  <a:pt x="990600" y="0"/>
                </a:lnTo>
                <a:lnTo>
                  <a:pt x="152399" y="0"/>
                </a:lnTo>
                <a:lnTo>
                  <a:pt x="104231" y="7768"/>
                </a:lnTo>
                <a:lnTo>
                  <a:pt x="62396" y="29402"/>
                </a:lnTo>
                <a:lnTo>
                  <a:pt x="29405" y="62391"/>
                </a:lnTo>
                <a:lnTo>
                  <a:pt x="7769" y="104226"/>
                </a:lnTo>
                <a:lnTo>
                  <a:pt x="0" y="152400"/>
                </a:lnTo>
                <a:close/>
              </a:path>
            </a:pathLst>
          </a:custGeom>
          <a:solidFill>
            <a:srgbClr val="6194C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1" name="object 461"/>
          <p:cNvSpPr/>
          <p:nvPr/>
        </p:nvSpPr>
        <p:spPr>
          <a:xfrm>
            <a:off x="1111265" y="1767313"/>
            <a:ext cx="1008529" cy="806824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152400"/>
                </a:moveTo>
                <a:lnTo>
                  <a:pt x="7769" y="104226"/>
                </a:lnTo>
                <a:lnTo>
                  <a:pt x="29405" y="62391"/>
                </a:lnTo>
                <a:lnTo>
                  <a:pt x="62396" y="29402"/>
                </a:lnTo>
                <a:lnTo>
                  <a:pt x="104231" y="7768"/>
                </a:lnTo>
                <a:lnTo>
                  <a:pt x="152399" y="0"/>
                </a:lnTo>
                <a:lnTo>
                  <a:pt x="990600" y="0"/>
                </a:lnTo>
                <a:lnTo>
                  <a:pt x="1038768" y="7768"/>
                </a:lnTo>
                <a:lnTo>
                  <a:pt x="1080603" y="29402"/>
                </a:lnTo>
                <a:lnTo>
                  <a:pt x="1113594" y="62391"/>
                </a:lnTo>
                <a:lnTo>
                  <a:pt x="1135230" y="104226"/>
                </a:lnTo>
                <a:lnTo>
                  <a:pt x="1143000" y="152399"/>
                </a:lnTo>
                <a:lnTo>
                  <a:pt x="1143000" y="761987"/>
                </a:lnTo>
                <a:lnTo>
                  <a:pt x="1135230" y="810161"/>
                </a:lnTo>
                <a:lnTo>
                  <a:pt x="1113594" y="852000"/>
                </a:lnTo>
                <a:lnTo>
                  <a:pt x="1080603" y="884993"/>
                </a:lnTo>
                <a:lnTo>
                  <a:pt x="1038768" y="906629"/>
                </a:lnTo>
                <a:lnTo>
                  <a:pt x="990600" y="914399"/>
                </a:lnTo>
                <a:lnTo>
                  <a:pt x="152400" y="914400"/>
                </a:lnTo>
                <a:lnTo>
                  <a:pt x="104231" y="906629"/>
                </a:lnTo>
                <a:lnTo>
                  <a:pt x="62396" y="884993"/>
                </a:lnTo>
                <a:lnTo>
                  <a:pt x="29405" y="852000"/>
                </a:lnTo>
                <a:lnTo>
                  <a:pt x="7769" y="810161"/>
                </a:lnTo>
                <a:lnTo>
                  <a:pt x="0" y="761987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2" name="object 462"/>
          <p:cNvSpPr txBox="1"/>
          <p:nvPr/>
        </p:nvSpPr>
        <p:spPr>
          <a:xfrm>
            <a:off x="1297136" y="1980207"/>
            <a:ext cx="641537" cy="37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 indent="69480">
              <a:lnSpc>
                <a:spcPct val="101200"/>
              </a:lnSpc>
            </a:pPr>
            <a:r>
              <a:rPr sz="1235" spc="-4" dirty="0">
                <a:solidFill>
                  <a:srgbClr val="F2F5EE"/>
                </a:solidFill>
                <a:latin typeface="Arial"/>
                <a:cs typeface="Arial"/>
              </a:rPr>
              <a:t>Fabric  Manager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3" name="object 463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  <p:sp>
        <p:nvSpPr>
          <p:cNvPr id="464" name="object 464"/>
          <p:cNvSpPr/>
          <p:nvPr/>
        </p:nvSpPr>
        <p:spPr>
          <a:xfrm>
            <a:off x="1581912" y="5311588"/>
            <a:ext cx="2823882" cy="327212"/>
          </a:xfrm>
          <a:custGeom>
            <a:avLst/>
            <a:gdLst/>
            <a:ahLst/>
            <a:cxnLst/>
            <a:rect l="l" t="t" r="r" b="b"/>
            <a:pathLst>
              <a:path w="3200400" h="370839">
                <a:moveTo>
                  <a:pt x="3200400" y="370840"/>
                </a:moveTo>
                <a:lnTo>
                  <a:pt x="3200400" y="0"/>
                </a:lnTo>
                <a:lnTo>
                  <a:pt x="0" y="0"/>
                </a:lnTo>
                <a:lnTo>
                  <a:pt x="0" y="370840"/>
                </a:lnTo>
                <a:lnTo>
                  <a:pt x="3200400" y="37084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5" name="object 465"/>
          <p:cNvSpPr/>
          <p:nvPr/>
        </p:nvSpPr>
        <p:spPr>
          <a:xfrm>
            <a:off x="2523206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6" name="object 466"/>
          <p:cNvSpPr/>
          <p:nvPr/>
        </p:nvSpPr>
        <p:spPr>
          <a:xfrm>
            <a:off x="1581912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7" name="object 467"/>
          <p:cNvSpPr/>
          <p:nvPr/>
        </p:nvSpPr>
        <p:spPr>
          <a:xfrm>
            <a:off x="4405794" y="5305985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8" name="object 468"/>
          <p:cNvSpPr/>
          <p:nvPr/>
        </p:nvSpPr>
        <p:spPr>
          <a:xfrm>
            <a:off x="1576309" y="5311588"/>
            <a:ext cx="2835088" cy="0"/>
          </a:xfrm>
          <a:custGeom>
            <a:avLst/>
            <a:gdLst/>
            <a:ahLst/>
            <a:cxnLst/>
            <a:rect l="l" t="t" r="r" b="b"/>
            <a:pathLst>
              <a:path w="3213100">
                <a:moveTo>
                  <a:pt x="0" y="0"/>
                </a:moveTo>
                <a:lnTo>
                  <a:pt x="32130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9" name="object 469"/>
          <p:cNvSpPr/>
          <p:nvPr/>
        </p:nvSpPr>
        <p:spPr>
          <a:xfrm>
            <a:off x="1576309" y="5638800"/>
            <a:ext cx="2835088" cy="0"/>
          </a:xfrm>
          <a:custGeom>
            <a:avLst/>
            <a:gdLst/>
            <a:ahLst/>
            <a:cxnLst/>
            <a:rect l="l" t="t" r="r" b="b"/>
            <a:pathLst>
              <a:path w="3213100">
                <a:moveTo>
                  <a:pt x="0" y="0"/>
                </a:moveTo>
                <a:lnTo>
                  <a:pt x="3213087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0" name="object 470"/>
          <p:cNvSpPr txBox="1"/>
          <p:nvPr/>
        </p:nvSpPr>
        <p:spPr>
          <a:xfrm>
            <a:off x="1651388" y="5351929"/>
            <a:ext cx="751354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10.5.1.2</a:t>
            </a:r>
            <a:endParaRPr sz="1588">
              <a:latin typeface="Arial"/>
              <a:cs typeface="Arial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2592548" y="5351929"/>
            <a:ext cx="1703854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00:00:01:02:00:01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778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956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" name="object 3"/>
          <p:cNvSpPr/>
          <p:nvPr/>
        </p:nvSpPr>
        <p:spPr>
          <a:xfrm>
            <a:off x="55459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554596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534573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531508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532496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532496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532496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/>
          <p:nvPr/>
        </p:nvSpPr>
        <p:spPr>
          <a:xfrm>
            <a:off x="532496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" name="object 11"/>
          <p:cNvSpPr/>
          <p:nvPr/>
        </p:nvSpPr>
        <p:spPr>
          <a:xfrm>
            <a:off x="543373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" name="object 12"/>
          <p:cNvSpPr/>
          <p:nvPr/>
        </p:nvSpPr>
        <p:spPr>
          <a:xfrm>
            <a:off x="544065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" name="object 13"/>
          <p:cNvSpPr/>
          <p:nvPr/>
        </p:nvSpPr>
        <p:spPr>
          <a:xfrm>
            <a:off x="544758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" name="object 14"/>
          <p:cNvSpPr/>
          <p:nvPr/>
        </p:nvSpPr>
        <p:spPr>
          <a:xfrm>
            <a:off x="545500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" name="object 15"/>
          <p:cNvSpPr/>
          <p:nvPr/>
        </p:nvSpPr>
        <p:spPr>
          <a:xfrm>
            <a:off x="53595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" name="object 16"/>
          <p:cNvSpPr/>
          <p:nvPr/>
        </p:nvSpPr>
        <p:spPr>
          <a:xfrm>
            <a:off x="531508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" name="object 17"/>
          <p:cNvSpPr/>
          <p:nvPr/>
        </p:nvSpPr>
        <p:spPr>
          <a:xfrm>
            <a:off x="521769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" name="object 18"/>
          <p:cNvSpPr/>
          <p:nvPr/>
        </p:nvSpPr>
        <p:spPr>
          <a:xfrm>
            <a:off x="539714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" name="object 19"/>
          <p:cNvSpPr/>
          <p:nvPr/>
        </p:nvSpPr>
        <p:spPr>
          <a:xfrm>
            <a:off x="537984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" name="object 20"/>
          <p:cNvSpPr/>
          <p:nvPr/>
        </p:nvSpPr>
        <p:spPr>
          <a:xfrm>
            <a:off x="53862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" name="object 21"/>
          <p:cNvSpPr/>
          <p:nvPr/>
        </p:nvSpPr>
        <p:spPr>
          <a:xfrm>
            <a:off x="538627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" name="object 22"/>
          <p:cNvSpPr/>
          <p:nvPr/>
        </p:nvSpPr>
        <p:spPr>
          <a:xfrm>
            <a:off x="538627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" name="object 23"/>
          <p:cNvSpPr/>
          <p:nvPr/>
        </p:nvSpPr>
        <p:spPr>
          <a:xfrm>
            <a:off x="542582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" name="object 24"/>
          <p:cNvSpPr/>
          <p:nvPr/>
        </p:nvSpPr>
        <p:spPr>
          <a:xfrm>
            <a:off x="535957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" name="object 25"/>
          <p:cNvSpPr/>
          <p:nvPr/>
        </p:nvSpPr>
        <p:spPr>
          <a:xfrm>
            <a:off x="5325685" y="4975412"/>
            <a:ext cx="304240" cy="449356"/>
          </a:xfrm>
          <a:custGeom>
            <a:avLst/>
            <a:gdLst/>
            <a:ahLst/>
            <a:cxnLst/>
            <a:rect l="l" t="t" r="r" b="b"/>
            <a:pathLst>
              <a:path w="344804" h="509270">
                <a:moveTo>
                  <a:pt x="0" y="507657"/>
                </a:moveTo>
                <a:lnTo>
                  <a:pt x="344665" y="508825"/>
                </a:lnTo>
                <a:lnTo>
                  <a:pt x="77546" y="0"/>
                </a:lnTo>
                <a:lnTo>
                  <a:pt x="0" y="507657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" name="object 26"/>
          <p:cNvSpPr/>
          <p:nvPr/>
        </p:nvSpPr>
        <p:spPr>
          <a:xfrm>
            <a:off x="5325674" y="4975400"/>
            <a:ext cx="304240" cy="449356"/>
          </a:xfrm>
          <a:custGeom>
            <a:avLst/>
            <a:gdLst/>
            <a:ahLst/>
            <a:cxnLst/>
            <a:rect l="l" t="t" r="r" b="b"/>
            <a:pathLst>
              <a:path w="344804" h="509270">
                <a:moveTo>
                  <a:pt x="344665" y="508825"/>
                </a:moveTo>
                <a:lnTo>
                  <a:pt x="77546" y="0"/>
                </a:lnTo>
                <a:lnTo>
                  <a:pt x="0" y="507657"/>
                </a:lnTo>
                <a:lnTo>
                  <a:pt x="344665" y="508825"/>
                </a:lnTo>
                <a:close/>
              </a:path>
            </a:pathLst>
          </a:custGeom>
          <a:ln w="9525">
            <a:solidFill>
              <a:srgbClr val="FEFC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" name="object 27"/>
          <p:cNvSpPr/>
          <p:nvPr/>
        </p:nvSpPr>
        <p:spPr>
          <a:xfrm>
            <a:off x="1447800" y="4101353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8305800" y="457199"/>
                </a:moveTo>
                <a:lnTo>
                  <a:pt x="8305800" y="0"/>
                </a:lnTo>
                <a:lnTo>
                  <a:pt x="0" y="0"/>
                </a:lnTo>
                <a:lnTo>
                  <a:pt x="0" y="457200"/>
                </a:lnTo>
                <a:lnTo>
                  <a:pt x="8305800" y="457199"/>
                </a:lnTo>
                <a:close/>
              </a:path>
            </a:pathLst>
          </a:custGeom>
          <a:solidFill>
            <a:srgbClr val="FFD953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" name="object 28"/>
          <p:cNvSpPr/>
          <p:nvPr/>
        </p:nvSpPr>
        <p:spPr>
          <a:xfrm>
            <a:off x="1447800" y="4101341"/>
            <a:ext cx="7328647" cy="403412"/>
          </a:xfrm>
          <a:custGeom>
            <a:avLst/>
            <a:gdLst/>
            <a:ahLst/>
            <a:cxnLst/>
            <a:rect l="l" t="t" r="r" b="b"/>
            <a:pathLst>
              <a:path w="8305800" h="457200">
                <a:moveTo>
                  <a:pt x="0" y="457200"/>
                </a:moveTo>
                <a:lnTo>
                  <a:pt x="0" y="0"/>
                </a:lnTo>
                <a:lnTo>
                  <a:pt x="8305787" y="0"/>
                </a:lnTo>
                <a:lnTo>
                  <a:pt x="8305787" y="4572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618792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" name="object 29"/>
          <p:cNvSpPr/>
          <p:nvPr/>
        </p:nvSpPr>
        <p:spPr>
          <a:xfrm>
            <a:off x="603638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" name="object 30"/>
          <p:cNvSpPr/>
          <p:nvPr/>
        </p:nvSpPr>
        <p:spPr>
          <a:xfrm>
            <a:off x="63527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" name="object 31"/>
          <p:cNvSpPr/>
          <p:nvPr/>
        </p:nvSpPr>
        <p:spPr>
          <a:xfrm>
            <a:off x="6352785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" name="object 32"/>
          <p:cNvSpPr/>
          <p:nvPr/>
        </p:nvSpPr>
        <p:spPr>
          <a:xfrm>
            <a:off x="615255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" name="object 33"/>
          <p:cNvSpPr/>
          <p:nvPr/>
        </p:nvSpPr>
        <p:spPr>
          <a:xfrm>
            <a:off x="6121908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" name="object 34"/>
          <p:cNvSpPr/>
          <p:nvPr/>
        </p:nvSpPr>
        <p:spPr>
          <a:xfrm>
            <a:off x="613179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" name="object 35"/>
          <p:cNvSpPr/>
          <p:nvPr/>
        </p:nvSpPr>
        <p:spPr>
          <a:xfrm>
            <a:off x="613179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" name="object 36"/>
          <p:cNvSpPr/>
          <p:nvPr/>
        </p:nvSpPr>
        <p:spPr>
          <a:xfrm>
            <a:off x="613179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" name="object 37"/>
          <p:cNvSpPr/>
          <p:nvPr/>
        </p:nvSpPr>
        <p:spPr>
          <a:xfrm>
            <a:off x="613179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" name="object 38"/>
          <p:cNvSpPr/>
          <p:nvPr/>
        </p:nvSpPr>
        <p:spPr>
          <a:xfrm>
            <a:off x="6240556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" name="object 39"/>
          <p:cNvSpPr/>
          <p:nvPr/>
        </p:nvSpPr>
        <p:spPr>
          <a:xfrm>
            <a:off x="624748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" name="object 40"/>
          <p:cNvSpPr/>
          <p:nvPr/>
        </p:nvSpPr>
        <p:spPr>
          <a:xfrm>
            <a:off x="6254405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" name="object 41"/>
          <p:cNvSpPr/>
          <p:nvPr/>
        </p:nvSpPr>
        <p:spPr>
          <a:xfrm>
            <a:off x="626182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" name="object 42"/>
          <p:cNvSpPr/>
          <p:nvPr/>
        </p:nvSpPr>
        <p:spPr>
          <a:xfrm>
            <a:off x="61663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" name="object 43"/>
          <p:cNvSpPr/>
          <p:nvPr/>
        </p:nvSpPr>
        <p:spPr>
          <a:xfrm>
            <a:off x="6121908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" name="object 44"/>
          <p:cNvSpPr/>
          <p:nvPr/>
        </p:nvSpPr>
        <p:spPr>
          <a:xfrm>
            <a:off x="6024517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" name="object 45"/>
          <p:cNvSpPr/>
          <p:nvPr/>
        </p:nvSpPr>
        <p:spPr>
          <a:xfrm>
            <a:off x="6203968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6" name="object 46"/>
          <p:cNvSpPr/>
          <p:nvPr/>
        </p:nvSpPr>
        <p:spPr>
          <a:xfrm>
            <a:off x="6186666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7" name="object 47"/>
          <p:cNvSpPr/>
          <p:nvPr/>
        </p:nvSpPr>
        <p:spPr>
          <a:xfrm>
            <a:off x="61930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8" name="object 48"/>
          <p:cNvSpPr/>
          <p:nvPr/>
        </p:nvSpPr>
        <p:spPr>
          <a:xfrm>
            <a:off x="6193099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9" name="object 49"/>
          <p:cNvSpPr/>
          <p:nvPr/>
        </p:nvSpPr>
        <p:spPr>
          <a:xfrm>
            <a:off x="6193099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0" name="object 50"/>
          <p:cNvSpPr/>
          <p:nvPr/>
        </p:nvSpPr>
        <p:spPr>
          <a:xfrm>
            <a:off x="623264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1" name="object 51"/>
          <p:cNvSpPr/>
          <p:nvPr/>
        </p:nvSpPr>
        <p:spPr>
          <a:xfrm>
            <a:off x="616639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2" name="object 52"/>
          <p:cNvSpPr/>
          <p:nvPr/>
        </p:nvSpPr>
        <p:spPr>
          <a:xfrm>
            <a:off x="2108947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3" name="object 53"/>
          <p:cNvSpPr/>
          <p:nvPr/>
        </p:nvSpPr>
        <p:spPr>
          <a:xfrm>
            <a:off x="286071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4" name="object 54"/>
          <p:cNvSpPr/>
          <p:nvPr/>
        </p:nvSpPr>
        <p:spPr>
          <a:xfrm>
            <a:off x="2052211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69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5" name="object 55"/>
          <p:cNvSpPr/>
          <p:nvPr/>
        </p:nvSpPr>
        <p:spPr>
          <a:xfrm>
            <a:off x="394635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6" name="object 56"/>
          <p:cNvSpPr/>
          <p:nvPr/>
        </p:nvSpPr>
        <p:spPr>
          <a:xfrm>
            <a:off x="392430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7" name="object 57"/>
          <p:cNvSpPr/>
          <p:nvPr/>
        </p:nvSpPr>
        <p:spPr>
          <a:xfrm>
            <a:off x="4676068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8" name="object 58"/>
          <p:cNvSpPr/>
          <p:nvPr/>
        </p:nvSpPr>
        <p:spPr>
          <a:xfrm>
            <a:off x="3867565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9" name="object 59"/>
          <p:cNvSpPr/>
          <p:nvPr/>
        </p:nvSpPr>
        <p:spPr>
          <a:xfrm>
            <a:off x="5709520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0" name="object 60"/>
          <p:cNvSpPr/>
          <p:nvPr/>
        </p:nvSpPr>
        <p:spPr>
          <a:xfrm>
            <a:off x="6461312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787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1" name="object 61"/>
          <p:cNvSpPr/>
          <p:nvPr/>
        </p:nvSpPr>
        <p:spPr>
          <a:xfrm>
            <a:off x="5652784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2" name="object 62"/>
          <p:cNvSpPr/>
          <p:nvPr/>
        </p:nvSpPr>
        <p:spPr>
          <a:xfrm>
            <a:off x="7509812" y="3697930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0" y="0"/>
                </a:moveTo>
                <a:lnTo>
                  <a:pt x="685800" y="6095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3" name="object 63"/>
          <p:cNvSpPr/>
          <p:nvPr/>
        </p:nvSpPr>
        <p:spPr>
          <a:xfrm>
            <a:off x="7487759" y="3709136"/>
            <a:ext cx="605118" cy="5378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4" name="object 64"/>
          <p:cNvSpPr/>
          <p:nvPr/>
        </p:nvSpPr>
        <p:spPr>
          <a:xfrm>
            <a:off x="8239539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5" name="object 65"/>
          <p:cNvSpPr/>
          <p:nvPr/>
        </p:nvSpPr>
        <p:spPr>
          <a:xfrm>
            <a:off x="7431023" y="3697930"/>
            <a:ext cx="1121" cy="537882"/>
          </a:xfrm>
          <a:custGeom>
            <a:avLst/>
            <a:gdLst/>
            <a:ahLst/>
            <a:cxnLst/>
            <a:rect l="l" t="t" r="r" b="b"/>
            <a:pathLst>
              <a:path w="1270" h="609600">
                <a:moveTo>
                  <a:pt x="80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6" name="object 66"/>
          <p:cNvSpPr/>
          <p:nvPr/>
        </p:nvSpPr>
        <p:spPr>
          <a:xfrm>
            <a:off x="830578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7" name="object 67"/>
          <p:cNvSpPr/>
          <p:nvPr/>
        </p:nvSpPr>
        <p:spPr>
          <a:xfrm>
            <a:off x="803684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8" name="object 68"/>
          <p:cNvSpPr/>
          <p:nvPr/>
        </p:nvSpPr>
        <p:spPr>
          <a:xfrm>
            <a:off x="74688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0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9" name="object 69"/>
          <p:cNvSpPr/>
          <p:nvPr/>
        </p:nvSpPr>
        <p:spPr>
          <a:xfrm>
            <a:off x="7199902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099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0" name="object 70"/>
          <p:cNvSpPr/>
          <p:nvPr/>
        </p:nvSpPr>
        <p:spPr>
          <a:xfrm>
            <a:off x="7900147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1" name="object 71"/>
          <p:cNvSpPr/>
          <p:nvPr/>
        </p:nvSpPr>
        <p:spPr>
          <a:xfrm>
            <a:off x="7930795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2" name="object 72"/>
          <p:cNvSpPr/>
          <p:nvPr/>
        </p:nvSpPr>
        <p:spPr>
          <a:xfrm>
            <a:off x="781462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3" name="object 73"/>
          <p:cNvSpPr/>
          <p:nvPr/>
        </p:nvSpPr>
        <p:spPr>
          <a:xfrm>
            <a:off x="81310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4" name="object 74"/>
          <p:cNvSpPr/>
          <p:nvPr/>
        </p:nvSpPr>
        <p:spPr>
          <a:xfrm>
            <a:off x="8131013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5" name="object 75"/>
          <p:cNvSpPr/>
          <p:nvPr/>
        </p:nvSpPr>
        <p:spPr>
          <a:xfrm>
            <a:off x="7930795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6" name="object 76"/>
          <p:cNvSpPr/>
          <p:nvPr/>
        </p:nvSpPr>
        <p:spPr>
          <a:xfrm>
            <a:off x="7900147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7" name="object 77"/>
          <p:cNvSpPr/>
          <p:nvPr/>
        </p:nvSpPr>
        <p:spPr>
          <a:xfrm>
            <a:off x="791003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8" name="object 78"/>
          <p:cNvSpPr/>
          <p:nvPr/>
        </p:nvSpPr>
        <p:spPr>
          <a:xfrm>
            <a:off x="791003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9" name="object 79"/>
          <p:cNvSpPr/>
          <p:nvPr/>
        </p:nvSpPr>
        <p:spPr>
          <a:xfrm>
            <a:off x="791003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0" name="object 80"/>
          <p:cNvSpPr/>
          <p:nvPr/>
        </p:nvSpPr>
        <p:spPr>
          <a:xfrm>
            <a:off x="791003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1" name="object 81"/>
          <p:cNvSpPr/>
          <p:nvPr/>
        </p:nvSpPr>
        <p:spPr>
          <a:xfrm>
            <a:off x="8018795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2" name="object 82"/>
          <p:cNvSpPr/>
          <p:nvPr/>
        </p:nvSpPr>
        <p:spPr>
          <a:xfrm>
            <a:off x="8025719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3" name="object 83"/>
          <p:cNvSpPr/>
          <p:nvPr/>
        </p:nvSpPr>
        <p:spPr>
          <a:xfrm>
            <a:off x="8032646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4" name="object 84"/>
          <p:cNvSpPr/>
          <p:nvPr/>
        </p:nvSpPr>
        <p:spPr>
          <a:xfrm>
            <a:off x="8040064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5" name="object 85"/>
          <p:cNvSpPr/>
          <p:nvPr/>
        </p:nvSpPr>
        <p:spPr>
          <a:xfrm>
            <a:off x="79446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6" name="object 86"/>
          <p:cNvSpPr/>
          <p:nvPr/>
        </p:nvSpPr>
        <p:spPr>
          <a:xfrm>
            <a:off x="7900147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7" name="object 87"/>
          <p:cNvSpPr/>
          <p:nvPr/>
        </p:nvSpPr>
        <p:spPr>
          <a:xfrm>
            <a:off x="780275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8" name="object 88"/>
          <p:cNvSpPr/>
          <p:nvPr/>
        </p:nvSpPr>
        <p:spPr>
          <a:xfrm>
            <a:off x="7982207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9" name="object 89"/>
          <p:cNvSpPr/>
          <p:nvPr/>
        </p:nvSpPr>
        <p:spPr>
          <a:xfrm>
            <a:off x="796490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0" name="object 90"/>
          <p:cNvSpPr/>
          <p:nvPr/>
        </p:nvSpPr>
        <p:spPr>
          <a:xfrm>
            <a:off x="79713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1" name="object 91"/>
          <p:cNvSpPr/>
          <p:nvPr/>
        </p:nvSpPr>
        <p:spPr>
          <a:xfrm>
            <a:off x="797133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2" name="object 92"/>
          <p:cNvSpPr/>
          <p:nvPr/>
        </p:nvSpPr>
        <p:spPr>
          <a:xfrm>
            <a:off x="797133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3" name="object 93"/>
          <p:cNvSpPr/>
          <p:nvPr/>
        </p:nvSpPr>
        <p:spPr>
          <a:xfrm>
            <a:off x="8010884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4" name="object 94"/>
          <p:cNvSpPr/>
          <p:nvPr/>
        </p:nvSpPr>
        <p:spPr>
          <a:xfrm>
            <a:off x="7944634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5" name="object 95"/>
          <p:cNvSpPr/>
          <p:nvPr/>
        </p:nvSpPr>
        <p:spPr>
          <a:xfrm>
            <a:off x="753384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6" name="object 96"/>
          <p:cNvSpPr/>
          <p:nvPr/>
        </p:nvSpPr>
        <p:spPr>
          <a:xfrm>
            <a:off x="7564497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7" name="object 97"/>
          <p:cNvSpPr/>
          <p:nvPr/>
        </p:nvSpPr>
        <p:spPr>
          <a:xfrm>
            <a:off x="7448325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8" name="object 98"/>
          <p:cNvSpPr/>
          <p:nvPr/>
        </p:nvSpPr>
        <p:spPr>
          <a:xfrm>
            <a:off x="77647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9" name="object 99"/>
          <p:cNvSpPr/>
          <p:nvPr/>
        </p:nvSpPr>
        <p:spPr>
          <a:xfrm>
            <a:off x="7764716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0" name="object 100"/>
          <p:cNvSpPr/>
          <p:nvPr/>
        </p:nvSpPr>
        <p:spPr>
          <a:xfrm>
            <a:off x="7564497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1" name="object 101"/>
          <p:cNvSpPr/>
          <p:nvPr/>
        </p:nvSpPr>
        <p:spPr>
          <a:xfrm>
            <a:off x="753384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2" name="object 102"/>
          <p:cNvSpPr/>
          <p:nvPr/>
        </p:nvSpPr>
        <p:spPr>
          <a:xfrm>
            <a:off x="754373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3" name="object 103"/>
          <p:cNvSpPr/>
          <p:nvPr/>
        </p:nvSpPr>
        <p:spPr>
          <a:xfrm>
            <a:off x="754373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4" name="object 104"/>
          <p:cNvSpPr/>
          <p:nvPr/>
        </p:nvSpPr>
        <p:spPr>
          <a:xfrm>
            <a:off x="754373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5" name="object 105"/>
          <p:cNvSpPr/>
          <p:nvPr/>
        </p:nvSpPr>
        <p:spPr>
          <a:xfrm>
            <a:off x="754373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6" name="object 106"/>
          <p:cNvSpPr/>
          <p:nvPr/>
        </p:nvSpPr>
        <p:spPr>
          <a:xfrm>
            <a:off x="765249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7" name="object 107"/>
          <p:cNvSpPr/>
          <p:nvPr/>
        </p:nvSpPr>
        <p:spPr>
          <a:xfrm>
            <a:off x="7659422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8" name="object 108"/>
          <p:cNvSpPr/>
          <p:nvPr/>
        </p:nvSpPr>
        <p:spPr>
          <a:xfrm>
            <a:off x="766634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9" name="object 109"/>
          <p:cNvSpPr/>
          <p:nvPr/>
        </p:nvSpPr>
        <p:spPr>
          <a:xfrm>
            <a:off x="767376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0" name="object 110"/>
          <p:cNvSpPr/>
          <p:nvPr/>
        </p:nvSpPr>
        <p:spPr>
          <a:xfrm>
            <a:off x="75783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1" name="object 111"/>
          <p:cNvSpPr/>
          <p:nvPr/>
        </p:nvSpPr>
        <p:spPr>
          <a:xfrm>
            <a:off x="753384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2" name="object 112"/>
          <p:cNvSpPr/>
          <p:nvPr/>
        </p:nvSpPr>
        <p:spPr>
          <a:xfrm>
            <a:off x="743645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3" name="object 113"/>
          <p:cNvSpPr/>
          <p:nvPr/>
        </p:nvSpPr>
        <p:spPr>
          <a:xfrm>
            <a:off x="761590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4" name="object 114"/>
          <p:cNvSpPr/>
          <p:nvPr/>
        </p:nvSpPr>
        <p:spPr>
          <a:xfrm>
            <a:off x="759860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5" name="object 115"/>
          <p:cNvSpPr/>
          <p:nvPr/>
        </p:nvSpPr>
        <p:spPr>
          <a:xfrm>
            <a:off x="76050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6" name="object 116"/>
          <p:cNvSpPr/>
          <p:nvPr/>
        </p:nvSpPr>
        <p:spPr>
          <a:xfrm>
            <a:off x="760504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7" name="object 117"/>
          <p:cNvSpPr/>
          <p:nvPr/>
        </p:nvSpPr>
        <p:spPr>
          <a:xfrm>
            <a:off x="760504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8" name="object 118"/>
          <p:cNvSpPr/>
          <p:nvPr/>
        </p:nvSpPr>
        <p:spPr>
          <a:xfrm>
            <a:off x="7644586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19" name="object 119"/>
          <p:cNvSpPr/>
          <p:nvPr/>
        </p:nvSpPr>
        <p:spPr>
          <a:xfrm>
            <a:off x="757833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0" name="object 120"/>
          <p:cNvSpPr/>
          <p:nvPr/>
        </p:nvSpPr>
        <p:spPr>
          <a:xfrm>
            <a:off x="70933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1" name="object 121"/>
          <p:cNvSpPr/>
          <p:nvPr/>
        </p:nvSpPr>
        <p:spPr>
          <a:xfrm>
            <a:off x="71239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2" name="object 122"/>
          <p:cNvSpPr/>
          <p:nvPr/>
        </p:nvSpPr>
        <p:spPr>
          <a:xfrm>
            <a:off x="70078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3" name="object 123"/>
          <p:cNvSpPr/>
          <p:nvPr/>
        </p:nvSpPr>
        <p:spPr>
          <a:xfrm>
            <a:off x="73241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4" name="object 124"/>
          <p:cNvSpPr/>
          <p:nvPr/>
        </p:nvSpPr>
        <p:spPr>
          <a:xfrm>
            <a:off x="73241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5" name="object 125"/>
          <p:cNvSpPr/>
          <p:nvPr/>
        </p:nvSpPr>
        <p:spPr>
          <a:xfrm>
            <a:off x="71239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6" name="object 126"/>
          <p:cNvSpPr/>
          <p:nvPr/>
        </p:nvSpPr>
        <p:spPr>
          <a:xfrm>
            <a:off x="70933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7" name="object 127"/>
          <p:cNvSpPr/>
          <p:nvPr/>
        </p:nvSpPr>
        <p:spPr>
          <a:xfrm>
            <a:off x="71032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8" name="object 128"/>
          <p:cNvSpPr/>
          <p:nvPr/>
        </p:nvSpPr>
        <p:spPr>
          <a:xfrm>
            <a:off x="71032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29" name="object 129"/>
          <p:cNvSpPr/>
          <p:nvPr/>
        </p:nvSpPr>
        <p:spPr>
          <a:xfrm>
            <a:off x="71032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0" name="object 130"/>
          <p:cNvSpPr/>
          <p:nvPr/>
        </p:nvSpPr>
        <p:spPr>
          <a:xfrm>
            <a:off x="71032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1" name="object 131"/>
          <p:cNvSpPr/>
          <p:nvPr/>
        </p:nvSpPr>
        <p:spPr>
          <a:xfrm>
            <a:off x="72119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2" name="object 132"/>
          <p:cNvSpPr/>
          <p:nvPr/>
        </p:nvSpPr>
        <p:spPr>
          <a:xfrm>
            <a:off x="721889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3" name="object 133"/>
          <p:cNvSpPr/>
          <p:nvPr/>
        </p:nvSpPr>
        <p:spPr>
          <a:xfrm>
            <a:off x="722582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4" name="object 134"/>
          <p:cNvSpPr/>
          <p:nvPr/>
        </p:nvSpPr>
        <p:spPr>
          <a:xfrm>
            <a:off x="72332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5" name="object 135"/>
          <p:cNvSpPr/>
          <p:nvPr/>
        </p:nvSpPr>
        <p:spPr>
          <a:xfrm>
            <a:off x="71378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6" name="object 136"/>
          <p:cNvSpPr/>
          <p:nvPr/>
        </p:nvSpPr>
        <p:spPr>
          <a:xfrm>
            <a:off x="70933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7" name="object 137"/>
          <p:cNvSpPr/>
          <p:nvPr/>
        </p:nvSpPr>
        <p:spPr>
          <a:xfrm>
            <a:off x="69959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8" name="object 138"/>
          <p:cNvSpPr/>
          <p:nvPr/>
        </p:nvSpPr>
        <p:spPr>
          <a:xfrm>
            <a:off x="71753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39" name="object 139"/>
          <p:cNvSpPr/>
          <p:nvPr/>
        </p:nvSpPr>
        <p:spPr>
          <a:xfrm>
            <a:off x="71580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0" name="object 140"/>
          <p:cNvSpPr/>
          <p:nvPr/>
        </p:nvSpPr>
        <p:spPr>
          <a:xfrm>
            <a:off x="7164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1" name="object 141"/>
          <p:cNvSpPr/>
          <p:nvPr/>
        </p:nvSpPr>
        <p:spPr>
          <a:xfrm>
            <a:off x="71645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2" name="object 142"/>
          <p:cNvSpPr/>
          <p:nvPr/>
        </p:nvSpPr>
        <p:spPr>
          <a:xfrm>
            <a:off x="7164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3" name="object 143"/>
          <p:cNvSpPr/>
          <p:nvPr/>
        </p:nvSpPr>
        <p:spPr>
          <a:xfrm>
            <a:off x="72040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4" name="object 144"/>
          <p:cNvSpPr/>
          <p:nvPr/>
        </p:nvSpPr>
        <p:spPr>
          <a:xfrm>
            <a:off x="71378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5" name="object 145"/>
          <p:cNvSpPr/>
          <p:nvPr/>
        </p:nvSpPr>
        <p:spPr>
          <a:xfrm>
            <a:off x="2051226" y="2420459"/>
            <a:ext cx="304240" cy="1120588"/>
          </a:xfrm>
          <a:custGeom>
            <a:avLst/>
            <a:gdLst/>
            <a:ahLst/>
            <a:cxnLst/>
            <a:rect l="l" t="t" r="r" b="b"/>
            <a:pathLst>
              <a:path w="344805" h="1270000">
                <a:moveTo>
                  <a:pt x="0" y="1270000"/>
                </a:moveTo>
                <a:lnTo>
                  <a:pt x="34481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6" name="object 146"/>
          <p:cNvSpPr/>
          <p:nvPr/>
        </p:nvSpPr>
        <p:spPr>
          <a:xfrm>
            <a:off x="2960594" y="2498900"/>
            <a:ext cx="4773706" cy="1120588"/>
          </a:xfrm>
          <a:custGeom>
            <a:avLst/>
            <a:gdLst/>
            <a:ahLst/>
            <a:cxnLst/>
            <a:rect l="l" t="t" r="r" b="b"/>
            <a:pathLst>
              <a:path w="5410200" h="1270000">
                <a:moveTo>
                  <a:pt x="0" y="1270000"/>
                </a:moveTo>
                <a:lnTo>
                  <a:pt x="54101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7" name="object 147"/>
          <p:cNvSpPr/>
          <p:nvPr/>
        </p:nvSpPr>
        <p:spPr>
          <a:xfrm>
            <a:off x="2915771" y="2510106"/>
            <a:ext cx="3003176" cy="1075765"/>
          </a:xfrm>
          <a:custGeom>
            <a:avLst/>
            <a:gdLst/>
            <a:ahLst/>
            <a:cxnLst/>
            <a:rect l="l" t="t" r="r" b="b"/>
            <a:pathLst>
              <a:path w="3403600" h="1219200">
                <a:moveTo>
                  <a:pt x="0" y="1219200"/>
                </a:moveTo>
                <a:lnTo>
                  <a:pt x="340358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8" name="object 148"/>
          <p:cNvSpPr/>
          <p:nvPr/>
        </p:nvSpPr>
        <p:spPr>
          <a:xfrm>
            <a:off x="2389094" y="2465283"/>
            <a:ext cx="1367118" cy="1075765"/>
          </a:xfrm>
          <a:custGeom>
            <a:avLst/>
            <a:gdLst/>
            <a:ahLst/>
            <a:cxnLst/>
            <a:rect l="l" t="t" r="r" b="b"/>
            <a:pathLst>
              <a:path w="1549400" h="1219200">
                <a:moveTo>
                  <a:pt x="1549400" y="12191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49" name="object 149"/>
          <p:cNvSpPr/>
          <p:nvPr/>
        </p:nvSpPr>
        <p:spPr>
          <a:xfrm>
            <a:off x="3924288" y="2454077"/>
            <a:ext cx="302559" cy="1131794"/>
          </a:xfrm>
          <a:custGeom>
            <a:avLst/>
            <a:gdLst/>
            <a:ahLst/>
            <a:cxnLst/>
            <a:rect l="l" t="t" r="r" b="b"/>
            <a:pathLst>
              <a:path w="342900" h="1282700">
                <a:moveTo>
                  <a:pt x="0" y="1282700"/>
                </a:moveTo>
                <a:lnTo>
                  <a:pt x="342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0" name="object 150"/>
          <p:cNvSpPr/>
          <p:nvPr/>
        </p:nvSpPr>
        <p:spPr>
          <a:xfrm>
            <a:off x="4708701" y="2510106"/>
            <a:ext cx="1288676" cy="1086971"/>
          </a:xfrm>
          <a:custGeom>
            <a:avLst/>
            <a:gdLst/>
            <a:ahLst/>
            <a:cxnLst/>
            <a:rect l="l" t="t" r="r" b="b"/>
            <a:pathLst>
              <a:path w="1460500" h="1231900">
                <a:moveTo>
                  <a:pt x="0" y="1231900"/>
                </a:moveTo>
                <a:lnTo>
                  <a:pt x="1460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1" name="object 151"/>
          <p:cNvSpPr/>
          <p:nvPr/>
        </p:nvSpPr>
        <p:spPr>
          <a:xfrm>
            <a:off x="4856361" y="2521312"/>
            <a:ext cx="2934260" cy="1143000"/>
          </a:xfrm>
          <a:custGeom>
            <a:avLst/>
            <a:gdLst/>
            <a:ahLst/>
            <a:cxnLst/>
            <a:rect l="l" t="t" r="r" b="b"/>
            <a:pathLst>
              <a:path w="3325495" h="1295400">
                <a:moveTo>
                  <a:pt x="0" y="1295400"/>
                </a:moveTo>
                <a:lnTo>
                  <a:pt x="3325152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2" name="object 152"/>
          <p:cNvSpPr/>
          <p:nvPr/>
        </p:nvSpPr>
        <p:spPr>
          <a:xfrm>
            <a:off x="2512359" y="2476489"/>
            <a:ext cx="2958353" cy="1109382"/>
          </a:xfrm>
          <a:custGeom>
            <a:avLst/>
            <a:gdLst/>
            <a:ahLst/>
            <a:cxnLst/>
            <a:rect l="l" t="t" r="r" b="b"/>
            <a:pathLst>
              <a:path w="3352800" h="1257300">
                <a:moveTo>
                  <a:pt x="3352787" y="1257299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3" name="object 153"/>
          <p:cNvSpPr/>
          <p:nvPr/>
        </p:nvSpPr>
        <p:spPr>
          <a:xfrm>
            <a:off x="4361318" y="2487694"/>
            <a:ext cx="1143000" cy="1053353"/>
          </a:xfrm>
          <a:custGeom>
            <a:avLst/>
            <a:gdLst/>
            <a:ahLst/>
            <a:cxnLst/>
            <a:rect l="l" t="t" r="r" b="b"/>
            <a:pathLst>
              <a:path w="1295400" h="1193800">
                <a:moveTo>
                  <a:pt x="1295400" y="1193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4" name="object 154"/>
          <p:cNvSpPr/>
          <p:nvPr/>
        </p:nvSpPr>
        <p:spPr>
          <a:xfrm>
            <a:off x="6019789" y="2521312"/>
            <a:ext cx="291353" cy="1042147"/>
          </a:xfrm>
          <a:custGeom>
            <a:avLst/>
            <a:gdLst/>
            <a:ahLst/>
            <a:cxnLst/>
            <a:rect l="l" t="t" r="r" b="b"/>
            <a:pathLst>
              <a:path w="330200" h="1181100">
                <a:moveTo>
                  <a:pt x="330200" y="11811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5" name="object 155"/>
          <p:cNvSpPr/>
          <p:nvPr/>
        </p:nvSpPr>
        <p:spPr>
          <a:xfrm>
            <a:off x="6490436" y="2532518"/>
            <a:ext cx="1322294" cy="1053353"/>
          </a:xfrm>
          <a:custGeom>
            <a:avLst/>
            <a:gdLst/>
            <a:ahLst/>
            <a:cxnLst/>
            <a:rect l="l" t="t" r="r" b="b"/>
            <a:pathLst>
              <a:path w="1498600" h="1193800">
                <a:moveTo>
                  <a:pt x="0" y="1193800"/>
                </a:moveTo>
                <a:lnTo>
                  <a:pt x="14985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6" name="object 156"/>
          <p:cNvSpPr/>
          <p:nvPr/>
        </p:nvSpPr>
        <p:spPr>
          <a:xfrm>
            <a:off x="6143053" y="2554929"/>
            <a:ext cx="1972235" cy="997324"/>
          </a:xfrm>
          <a:custGeom>
            <a:avLst/>
            <a:gdLst/>
            <a:ahLst/>
            <a:cxnLst/>
            <a:rect l="l" t="t" r="r" b="b"/>
            <a:pathLst>
              <a:path w="2235200" h="1130300">
                <a:moveTo>
                  <a:pt x="2235200" y="1130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7" name="object 157"/>
          <p:cNvSpPr/>
          <p:nvPr/>
        </p:nvSpPr>
        <p:spPr>
          <a:xfrm>
            <a:off x="7857553" y="2566135"/>
            <a:ext cx="382121" cy="974912"/>
          </a:xfrm>
          <a:custGeom>
            <a:avLst/>
            <a:gdLst/>
            <a:ahLst/>
            <a:cxnLst/>
            <a:rect l="l" t="t" r="r" b="b"/>
            <a:pathLst>
              <a:path w="433070" h="1104900">
                <a:moveTo>
                  <a:pt x="432917" y="11049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8" name="object 158"/>
          <p:cNvSpPr/>
          <p:nvPr/>
        </p:nvSpPr>
        <p:spPr>
          <a:xfrm>
            <a:off x="2545976" y="2454077"/>
            <a:ext cx="4762500" cy="1109382"/>
          </a:xfrm>
          <a:custGeom>
            <a:avLst/>
            <a:gdLst/>
            <a:ahLst/>
            <a:cxnLst/>
            <a:rect l="l" t="t" r="r" b="b"/>
            <a:pathLst>
              <a:path w="5397500" h="1257300">
                <a:moveTo>
                  <a:pt x="5397487" y="1257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59" name="object 159"/>
          <p:cNvSpPr/>
          <p:nvPr/>
        </p:nvSpPr>
        <p:spPr>
          <a:xfrm>
            <a:off x="4428553" y="2476488"/>
            <a:ext cx="2902324" cy="1075765"/>
          </a:xfrm>
          <a:custGeom>
            <a:avLst/>
            <a:gdLst/>
            <a:ahLst/>
            <a:cxnLst/>
            <a:rect l="l" t="t" r="r" b="b"/>
            <a:pathLst>
              <a:path w="3289300" h="1219200">
                <a:moveTo>
                  <a:pt x="3289300" y="1219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0" name="object 160"/>
          <p:cNvSpPr/>
          <p:nvPr/>
        </p:nvSpPr>
        <p:spPr>
          <a:xfrm>
            <a:off x="837079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1" name="object 161"/>
          <p:cNvSpPr/>
          <p:nvPr/>
        </p:nvSpPr>
        <p:spPr>
          <a:xfrm>
            <a:off x="840144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2" name="object 162"/>
          <p:cNvSpPr/>
          <p:nvPr/>
        </p:nvSpPr>
        <p:spPr>
          <a:xfrm>
            <a:off x="828527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3" name="object 163"/>
          <p:cNvSpPr/>
          <p:nvPr/>
        </p:nvSpPr>
        <p:spPr>
          <a:xfrm>
            <a:off x="86016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4" name="object 164"/>
          <p:cNvSpPr/>
          <p:nvPr/>
        </p:nvSpPr>
        <p:spPr>
          <a:xfrm>
            <a:off x="860166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5" name="object 165"/>
          <p:cNvSpPr/>
          <p:nvPr/>
        </p:nvSpPr>
        <p:spPr>
          <a:xfrm>
            <a:off x="8401442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6" name="object 166"/>
          <p:cNvSpPr/>
          <p:nvPr/>
        </p:nvSpPr>
        <p:spPr>
          <a:xfrm>
            <a:off x="837079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7" name="object 167"/>
          <p:cNvSpPr/>
          <p:nvPr/>
        </p:nvSpPr>
        <p:spPr>
          <a:xfrm>
            <a:off x="838067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8" name="object 168"/>
          <p:cNvSpPr/>
          <p:nvPr/>
        </p:nvSpPr>
        <p:spPr>
          <a:xfrm>
            <a:off x="838067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69" name="object 169"/>
          <p:cNvSpPr/>
          <p:nvPr/>
        </p:nvSpPr>
        <p:spPr>
          <a:xfrm>
            <a:off x="838067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0" name="object 170"/>
          <p:cNvSpPr/>
          <p:nvPr/>
        </p:nvSpPr>
        <p:spPr>
          <a:xfrm>
            <a:off x="838067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1" name="object 171"/>
          <p:cNvSpPr/>
          <p:nvPr/>
        </p:nvSpPr>
        <p:spPr>
          <a:xfrm>
            <a:off x="8489442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2" name="object 172"/>
          <p:cNvSpPr/>
          <p:nvPr/>
        </p:nvSpPr>
        <p:spPr>
          <a:xfrm>
            <a:off x="849636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3" name="object 173"/>
          <p:cNvSpPr/>
          <p:nvPr/>
        </p:nvSpPr>
        <p:spPr>
          <a:xfrm>
            <a:off x="8503293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4" name="object 174"/>
          <p:cNvSpPr/>
          <p:nvPr/>
        </p:nvSpPr>
        <p:spPr>
          <a:xfrm>
            <a:off x="851071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5" name="object 175"/>
          <p:cNvSpPr/>
          <p:nvPr/>
        </p:nvSpPr>
        <p:spPr>
          <a:xfrm>
            <a:off x="84152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6" name="object 176"/>
          <p:cNvSpPr/>
          <p:nvPr/>
        </p:nvSpPr>
        <p:spPr>
          <a:xfrm>
            <a:off x="837079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7" name="object 177"/>
          <p:cNvSpPr/>
          <p:nvPr/>
        </p:nvSpPr>
        <p:spPr>
          <a:xfrm>
            <a:off x="827340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8" name="object 178"/>
          <p:cNvSpPr/>
          <p:nvPr/>
        </p:nvSpPr>
        <p:spPr>
          <a:xfrm>
            <a:off x="845285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79" name="object 179"/>
          <p:cNvSpPr/>
          <p:nvPr/>
        </p:nvSpPr>
        <p:spPr>
          <a:xfrm>
            <a:off x="843555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0" name="object 180"/>
          <p:cNvSpPr/>
          <p:nvPr/>
        </p:nvSpPr>
        <p:spPr>
          <a:xfrm>
            <a:off x="84419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1" name="object 181"/>
          <p:cNvSpPr/>
          <p:nvPr/>
        </p:nvSpPr>
        <p:spPr>
          <a:xfrm>
            <a:off x="844198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2" name="object 182"/>
          <p:cNvSpPr/>
          <p:nvPr/>
        </p:nvSpPr>
        <p:spPr>
          <a:xfrm>
            <a:off x="844198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3" name="object 183"/>
          <p:cNvSpPr/>
          <p:nvPr/>
        </p:nvSpPr>
        <p:spPr>
          <a:xfrm>
            <a:off x="8481531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4" name="object 184"/>
          <p:cNvSpPr/>
          <p:nvPr/>
        </p:nvSpPr>
        <p:spPr>
          <a:xfrm>
            <a:off x="841528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5" name="object 185"/>
          <p:cNvSpPr/>
          <p:nvPr/>
        </p:nvSpPr>
        <p:spPr>
          <a:xfrm>
            <a:off x="6527549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6" name="object 186"/>
          <p:cNvSpPr/>
          <p:nvPr/>
        </p:nvSpPr>
        <p:spPr>
          <a:xfrm>
            <a:off x="625860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90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7" name="object 187"/>
          <p:cNvSpPr/>
          <p:nvPr/>
        </p:nvSpPr>
        <p:spPr>
          <a:xfrm>
            <a:off x="569060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8" name="object 188"/>
          <p:cNvSpPr/>
          <p:nvPr/>
        </p:nvSpPr>
        <p:spPr>
          <a:xfrm>
            <a:off x="542166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89" name="object 189"/>
          <p:cNvSpPr/>
          <p:nvPr/>
        </p:nvSpPr>
        <p:spPr>
          <a:xfrm>
            <a:off x="5755610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0" name="object 190"/>
          <p:cNvSpPr/>
          <p:nvPr/>
        </p:nvSpPr>
        <p:spPr>
          <a:xfrm>
            <a:off x="578625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1" name="object 191"/>
          <p:cNvSpPr/>
          <p:nvPr/>
        </p:nvSpPr>
        <p:spPr>
          <a:xfrm>
            <a:off x="567008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2" name="object 192"/>
          <p:cNvSpPr/>
          <p:nvPr/>
        </p:nvSpPr>
        <p:spPr>
          <a:xfrm>
            <a:off x="59864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3" name="object 193"/>
          <p:cNvSpPr/>
          <p:nvPr/>
        </p:nvSpPr>
        <p:spPr>
          <a:xfrm>
            <a:off x="5986490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3" y="53788"/>
                </a:lnTo>
                <a:lnTo>
                  <a:pt x="26893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4" name="object 194"/>
          <p:cNvSpPr/>
          <p:nvPr/>
        </p:nvSpPr>
        <p:spPr>
          <a:xfrm>
            <a:off x="578625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5" name="object 195"/>
          <p:cNvSpPr/>
          <p:nvPr/>
        </p:nvSpPr>
        <p:spPr>
          <a:xfrm>
            <a:off x="575561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400"/>
                </a:lnTo>
                <a:lnTo>
                  <a:pt x="152958" y="88519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6" name="object 196"/>
          <p:cNvSpPr/>
          <p:nvPr/>
        </p:nvSpPr>
        <p:spPr>
          <a:xfrm>
            <a:off x="576549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7" name="object 197"/>
          <p:cNvSpPr/>
          <p:nvPr/>
        </p:nvSpPr>
        <p:spPr>
          <a:xfrm>
            <a:off x="576549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8" name="object 198"/>
          <p:cNvSpPr/>
          <p:nvPr/>
        </p:nvSpPr>
        <p:spPr>
          <a:xfrm>
            <a:off x="576549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99" name="object 199"/>
          <p:cNvSpPr/>
          <p:nvPr/>
        </p:nvSpPr>
        <p:spPr>
          <a:xfrm>
            <a:off x="576549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0" name="object 200"/>
          <p:cNvSpPr/>
          <p:nvPr/>
        </p:nvSpPr>
        <p:spPr>
          <a:xfrm>
            <a:off x="587425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1" name="object 201"/>
          <p:cNvSpPr/>
          <p:nvPr/>
        </p:nvSpPr>
        <p:spPr>
          <a:xfrm>
            <a:off x="588118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2" name="object 202"/>
          <p:cNvSpPr/>
          <p:nvPr/>
        </p:nvSpPr>
        <p:spPr>
          <a:xfrm>
            <a:off x="588810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3" name="object 203"/>
          <p:cNvSpPr/>
          <p:nvPr/>
        </p:nvSpPr>
        <p:spPr>
          <a:xfrm>
            <a:off x="589552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4" name="object 204"/>
          <p:cNvSpPr/>
          <p:nvPr/>
        </p:nvSpPr>
        <p:spPr>
          <a:xfrm>
            <a:off x="580010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5" name="object 205"/>
          <p:cNvSpPr/>
          <p:nvPr/>
        </p:nvSpPr>
        <p:spPr>
          <a:xfrm>
            <a:off x="5755610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6" name="object 206"/>
          <p:cNvSpPr/>
          <p:nvPr/>
        </p:nvSpPr>
        <p:spPr>
          <a:xfrm>
            <a:off x="565822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7" name="object 207"/>
          <p:cNvSpPr/>
          <p:nvPr/>
        </p:nvSpPr>
        <p:spPr>
          <a:xfrm>
            <a:off x="583767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8" name="object 208"/>
          <p:cNvSpPr/>
          <p:nvPr/>
        </p:nvSpPr>
        <p:spPr>
          <a:xfrm>
            <a:off x="582036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09" name="object 209"/>
          <p:cNvSpPr/>
          <p:nvPr/>
        </p:nvSpPr>
        <p:spPr>
          <a:xfrm>
            <a:off x="58268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0" name="object 210"/>
          <p:cNvSpPr/>
          <p:nvPr/>
        </p:nvSpPr>
        <p:spPr>
          <a:xfrm>
            <a:off x="582680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1" name="object 211"/>
          <p:cNvSpPr/>
          <p:nvPr/>
        </p:nvSpPr>
        <p:spPr>
          <a:xfrm>
            <a:off x="582680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2" name="object 212"/>
          <p:cNvSpPr/>
          <p:nvPr/>
        </p:nvSpPr>
        <p:spPr>
          <a:xfrm>
            <a:off x="586634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3" name="object 213"/>
          <p:cNvSpPr/>
          <p:nvPr/>
        </p:nvSpPr>
        <p:spPr>
          <a:xfrm>
            <a:off x="5800097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1" y="147482"/>
                </a:lnTo>
                <a:lnTo>
                  <a:pt x="46224" y="135313"/>
                </a:lnTo>
                <a:lnTo>
                  <a:pt x="24389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4" name="object 214"/>
          <p:cNvSpPr/>
          <p:nvPr/>
        </p:nvSpPr>
        <p:spPr>
          <a:xfrm>
            <a:off x="6592555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5" name="object 215"/>
          <p:cNvSpPr/>
          <p:nvPr/>
        </p:nvSpPr>
        <p:spPr>
          <a:xfrm>
            <a:off x="662320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4" h="89535">
                <a:moveTo>
                  <a:pt x="0" y="14566"/>
                </a:moveTo>
                <a:lnTo>
                  <a:pt x="36982" y="0"/>
                </a:lnTo>
                <a:lnTo>
                  <a:pt x="68351" y="19050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6" name="object 216"/>
          <p:cNvSpPr/>
          <p:nvPr/>
        </p:nvSpPr>
        <p:spPr>
          <a:xfrm>
            <a:off x="6507031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7" name="object 217"/>
          <p:cNvSpPr/>
          <p:nvPr/>
        </p:nvSpPr>
        <p:spPr>
          <a:xfrm>
            <a:off x="68234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8" name="object 218"/>
          <p:cNvSpPr/>
          <p:nvPr/>
        </p:nvSpPr>
        <p:spPr>
          <a:xfrm>
            <a:off x="6823432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19" name="object 219"/>
          <p:cNvSpPr/>
          <p:nvPr/>
        </p:nvSpPr>
        <p:spPr>
          <a:xfrm>
            <a:off x="662320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0" name="object 220"/>
          <p:cNvSpPr/>
          <p:nvPr/>
        </p:nvSpPr>
        <p:spPr>
          <a:xfrm>
            <a:off x="6592555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1" name="object 221"/>
          <p:cNvSpPr/>
          <p:nvPr/>
        </p:nvSpPr>
        <p:spPr>
          <a:xfrm>
            <a:off x="6602439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2" name="object 222"/>
          <p:cNvSpPr/>
          <p:nvPr/>
        </p:nvSpPr>
        <p:spPr>
          <a:xfrm>
            <a:off x="6602439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3" name="object 223"/>
          <p:cNvSpPr/>
          <p:nvPr/>
        </p:nvSpPr>
        <p:spPr>
          <a:xfrm>
            <a:off x="6602439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4" name="object 224"/>
          <p:cNvSpPr/>
          <p:nvPr/>
        </p:nvSpPr>
        <p:spPr>
          <a:xfrm>
            <a:off x="6602439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5" name="object 225"/>
          <p:cNvSpPr/>
          <p:nvPr/>
        </p:nvSpPr>
        <p:spPr>
          <a:xfrm>
            <a:off x="671120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6" name="object 226"/>
          <p:cNvSpPr/>
          <p:nvPr/>
        </p:nvSpPr>
        <p:spPr>
          <a:xfrm>
            <a:off x="671812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7" name="object 227"/>
          <p:cNvSpPr/>
          <p:nvPr/>
        </p:nvSpPr>
        <p:spPr>
          <a:xfrm>
            <a:off x="6725052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59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8" name="object 228"/>
          <p:cNvSpPr/>
          <p:nvPr/>
        </p:nvSpPr>
        <p:spPr>
          <a:xfrm>
            <a:off x="6732471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59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29" name="object 229"/>
          <p:cNvSpPr/>
          <p:nvPr/>
        </p:nvSpPr>
        <p:spPr>
          <a:xfrm>
            <a:off x="66370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0" name="object 230"/>
          <p:cNvSpPr/>
          <p:nvPr/>
        </p:nvSpPr>
        <p:spPr>
          <a:xfrm>
            <a:off x="6592555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50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1" name="object 231"/>
          <p:cNvSpPr/>
          <p:nvPr/>
        </p:nvSpPr>
        <p:spPr>
          <a:xfrm>
            <a:off x="6495164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2" name="object 232"/>
          <p:cNvSpPr/>
          <p:nvPr/>
        </p:nvSpPr>
        <p:spPr>
          <a:xfrm>
            <a:off x="6674615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50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3" name="object 233"/>
          <p:cNvSpPr/>
          <p:nvPr/>
        </p:nvSpPr>
        <p:spPr>
          <a:xfrm>
            <a:off x="665731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4" name="object 234"/>
          <p:cNvSpPr/>
          <p:nvPr/>
        </p:nvSpPr>
        <p:spPr>
          <a:xfrm>
            <a:off x="66637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5" name="object 235"/>
          <p:cNvSpPr/>
          <p:nvPr/>
        </p:nvSpPr>
        <p:spPr>
          <a:xfrm>
            <a:off x="6663746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6" name="object 236"/>
          <p:cNvSpPr/>
          <p:nvPr/>
        </p:nvSpPr>
        <p:spPr>
          <a:xfrm>
            <a:off x="6663746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7" name="object 237"/>
          <p:cNvSpPr/>
          <p:nvPr/>
        </p:nvSpPr>
        <p:spPr>
          <a:xfrm>
            <a:off x="670329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47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8" name="object 238"/>
          <p:cNvSpPr/>
          <p:nvPr/>
        </p:nvSpPr>
        <p:spPr>
          <a:xfrm>
            <a:off x="663704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39" name="object 239"/>
          <p:cNvSpPr/>
          <p:nvPr/>
        </p:nvSpPr>
        <p:spPr>
          <a:xfrm>
            <a:off x="4742318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0" name="object 240"/>
          <p:cNvSpPr/>
          <p:nvPr/>
        </p:nvSpPr>
        <p:spPr>
          <a:xfrm>
            <a:off x="44733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1" name="object 241"/>
          <p:cNvSpPr/>
          <p:nvPr/>
        </p:nvSpPr>
        <p:spPr>
          <a:xfrm>
            <a:off x="3905384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2" name="object 242"/>
          <p:cNvSpPr/>
          <p:nvPr/>
        </p:nvSpPr>
        <p:spPr>
          <a:xfrm>
            <a:off x="3636443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3" name="object 243"/>
          <p:cNvSpPr/>
          <p:nvPr/>
        </p:nvSpPr>
        <p:spPr>
          <a:xfrm>
            <a:off x="433667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4" name="object 244"/>
          <p:cNvSpPr/>
          <p:nvPr/>
        </p:nvSpPr>
        <p:spPr>
          <a:xfrm>
            <a:off x="4367324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5" name="object 245"/>
          <p:cNvSpPr/>
          <p:nvPr/>
        </p:nvSpPr>
        <p:spPr>
          <a:xfrm>
            <a:off x="4251153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6" name="object 246"/>
          <p:cNvSpPr/>
          <p:nvPr/>
        </p:nvSpPr>
        <p:spPr>
          <a:xfrm>
            <a:off x="45675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7" name="object 247"/>
          <p:cNvSpPr/>
          <p:nvPr/>
        </p:nvSpPr>
        <p:spPr>
          <a:xfrm>
            <a:off x="456755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8" name="object 248"/>
          <p:cNvSpPr/>
          <p:nvPr/>
        </p:nvSpPr>
        <p:spPr>
          <a:xfrm>
            <a:off x="4367324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49" name="object 249"/>
          <p:cNvSpPr/>
          <p:nvPr/>
        </p:nvSpPr>
        <p:spPr>
          <a:xfrm>
            <a:off x="433667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0" name="object 250"/>
          <p:cNvSpPr/>
          <p:nvPr/>
        </p:nvSpPr>
        <p:spPr>
          <a:xfrm>
            <a:off x="4346560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1" name="object 251"/>
          <p:cNvSpPr/>
          <p:nvPr/>
        </p:nvSpPr>
        <p:spPr>
          <a:xfrm>
            <a:off x="4346560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2" name="object 252"/>
          <p:cNvSpPr/>
          <p:nvPr/>
        </p:nvSpPr>
        <p:spPr>
          <a:xfrm>
            <a:off x="4346560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3" name="object 253"/>
          <p:cNvSpPr/>
          <p:nvPr/>
        </p:nvSpPr>
        <p:spPr>
          <a:xfrm>
            <a:off x="4346560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4" name="object 254"/>
          <p:cNvSpPr/>
          <p:nvPr/>
        </p:nvSpPr>
        <p:spPr>
          <a:xfrm>
            <a:off x="4455324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5" name="object 255"/>
          <p:cNvSpPr/>
          <p:nvPr/>
        </p:nvSpPr>
        <p:spPr>
          <a:xfrm>
            <a:off x="4462250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6" name="object 256"/>
          <p:cNvSpPr/>
          <p:nvPr/>
        </p:nvSpPr>
        <p:spPr>
          <a:xfrm>
            <a:off x="446917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7" name="object 257"/>
          <p:cNvSpPr/>
          <p:nvPr/>
        </p:nvSpPr>
        <p:spPr>
          <a:xfrm>
            <a:off x="4476593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8" name="object 258"/>
          <p:cNvSpPr/>
          <p:nvPr/>
        </p:nvSpPr>
        <p:spPr>
          <a:xfrm>
            <a:off x="43811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59" name="object 259"/>
          <p:cNvSpPr/>
          <p:nvPr/>
        </p:nvSpPr>
        <p:spPr>
          <a:xfrm>
            <a:off x="433667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0" name="object 260"/>
          <p:cNvSpPr/>
          <p:nvPr/>
        </p:nvSpPr>
        <p:spPr>
          <a:xfrm>
            <a:off x="4239286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1" name="object 261"/>
          <p:cNvSpPr/>
          <p:nvPr/>
        </p:nvSpPr>
        <p:spPr>
          <a:xfrm>
            <a:off x="441873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2" name="object 262"/>
          <p:cNvSpPr/>
          <p:nvPr/>
        </p:nvSpPr>
        <p:spPr>
          <a:xfrm>
            <a:off x="4401435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3" name="object 263"/>
          <p:cNvSpPr/>
          <p:nvPr/>
        </p:nvSpPr>
        <p:spPr>
          <a:xfrm>
            <a:off x="44078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4" name="object 264"/>
          <p:cNvSpPr/>
          <p:nvPr/>
        </p:nvSpPr>
        <p:spPr>
          <a:xfrm>
            <a:off x="4407868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5" name="object 265"/>
          <p:cNvSpPr/>
          <p:nvPr/>
        </p:nvSpPr>
        <p:spPr>
          <a:xfrm>
            <a:off x="4407868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6" name="object 266"/>
          <p:cNvSpPr/>
          <p:nvPr/>
        </p:nvSpPr>
        <p:spPr>
          <a:xfrm>
            <a:off x="4447413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7" name="object 267"/>
          <p:cNvSpPr/>
          <p:nvPr/>
        </p:nvSpPr>
        <p:spPr>
          <a:xfrm>
            <a:off x="4381163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8" name="object 268"/>
          <p:cNvSpPr/>
          <p:nvPr/>
        </p:nvSpPr>
        <p:spPr>
          <a:xfrm>
            <a:off x="480732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69" name="object 269"/>
          <p:cNvSpPr/>
          <p:nvPr/>
        </p:nvSpPr>
        <p:spPr>
          <a:xfrm>
            <a:off x="48379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0" name="object 270"/>
          <p:cNvSpPr/>
          <p:nvPr/>
        </p:nvSpPr>
        <p:spPr>
          <a:xfrm>
            <a:off x="47218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1" name="object 271"/>
          <p:cNvSpPr/>
          <p:nvPr/>
        </p:nvSpPr>
        <p:spPr>
          <a:xfrm>
            <a:off x="50382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2" name="object 272"/>
          <p:cNvSpPr/>
          <p:nvPr/>
        </p:nvSpPr>
        <p:spPr>
          <a:xfrm>
            <a:off x="50382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3" name="object 273"/>
          <p:cNvSpPr/>
          <p:nvPr/>
        </p:nvSpPr>
        <p:spPr>
          <a:xfrm>
            <a:off x="48379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4" name="object 274"/>
          <p:cNvSpPr/>
          <p:nvPr/>
        </p:nvSpPr>
        <p:spPr>
          <a:xfrm>
            <a:off x="4807323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5" name="object 275"/>
          <p:cNvSpPr/>
          <p:nvPr/>
        </p:nvSpPr>
        <p:spPr>
          <a:xfrm>
            <a:off x="48172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6" name="object 276"/>
          <p:cNvSpPr/>
          <p:nvPr/>
        </p:nvSpPr>
        <p:spPr>
          <a:xfrm>
            <a:off x="48172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7" name="object 277"/>
          <p:cNvSpPr/>
          <p:nvPr/>
        </p:nvSpPr>
        <p:spPr>
          <a:xfrm>
            <a:off x="48172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8" name="object 278"/>
          <p:cNvSpPr/>
          <p:nvPr/>
        </p:nvSpPr>
        <p:spPr>
          <a:xfrm>
            <a:off x="48172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79" name="object 279"/>
          <p:cNvSpPr/>
          <p:nvPr/>
        </p:nvSpPr>
        <p:spPr>
          <a:xfrm>
            <a:off x="49259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0" name="object 280"/>
          <p:cNvSpPr/>
          <p:nvPr/>
        </p:nvSpPr>
        <p:spPr>
          <a:xfrm>
            <a:off x="49328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1" name="object 281"/>
          <p:cNvSpPr/>
          <p:nvPr/>
        </p:nvSpPr>
        <p:spPr>
          <a:xfrm>
            <a:off x="49398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2" name="object 282"/>
          <p:cNvSpPr/>
          <p:nvPr/>
        </p:nvSpPr>
        <p:spPr>
          <a:xfrm>
            <a:off x="49472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3" name="object 283"/>
          <p:cNvSpPr/>
          <p:nvPr/>
        </p:nvSpPr>
        <p:spPr>
          <a:xfrm>
            <a:off x="48518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4" name="object 284"/>
          <p:cNvSpPr/>
          <p:nvPr/>
        </p:nvSpPr>
        <p:spPr>
          <a:xfrm>
            <a:off x="480732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5" name="object 285"/>
          <p:cNvSpPr/>
          <p:nvPr/>
        </p:nvSpPr>
        <p:spPr>
          <a:xfrm>
            <a:off x="47099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6" name="object 286"/>
          <p:cNvSpPr/>
          <p:nvPr/>
        </p:nvSpPr>
        <p:spPr>
          <a:xfrm>
            <a:off x="488938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7" name="object 287"/>
          <p:cNvSpPr/>
          <p:nvPr/>
        </p:nvSpPr>
        <p:spPr>
          <a:xfrm>
            <a:off x="4872082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8" name="object 288"/>
          <p:cNvSpPr/>
          <p:nvPr/>
        </p:nvSpPr>
        <p:spPr>
          <a:xfrm>
            <a:off x="4878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89" name="object 289"/>
          <p:cNvSpPr/>
          <p:nvPr/>
        </p:nvSpPr>
        <p:spPr>
          <a:xfrm>
            <a:off x="48785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0" name="object 290"/>
          <p:cNvSpPr/>
          <p:nvPr/>
        </p:nvSpPr>
        <p:spPr>
          <a:xfrm>
            <a:off x="4878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1" name="object 291"/>
          <p:cNvSpPr/>
          <p:nvPr/>
        </p:nvSpPr>
        <p:spPr>
          <a:xfrm>
            <a:off x="49180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2" name="object 292"/>
          <p:cNvSpPr/>
          <p:nvPr/>
        </p:nvSpPr>
        <p:spPr>
          <a:xfrm>
            <a:off x="4851810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3" name="object 293"/>
          <p:cNvSpPr/>
          <p:nvPr/>
        </p:nvSpPr>
        <p:spPr>
          <a:xfrm>
            <a:off x="2090031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4" name="object 294"/>
          <p:cNvSpPr/>
          <p:nvPr/>
        </p:nvSpPr>
        <p:spPr>
          <a:xfrm>
            <a:off x="1821090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5" name="object 295"/>
          <p:cNvSpPr/>
          <p:nvPr/>
        </p:nvSpPr>
        <p:spPr>
          <a:xfrm>
            <a:off x="2155026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6" name="object 296"/>
          <p:cNvSpPr/>
          <p:nvPr/>
        </p:nvSpPr>
        <p:spPr>
          <a:xfrm>
            <a:off x="2185673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7" name="object 297"/>
          <p:cNvSpPr/>
          <p:nvPr/>
        </p:nvSpPr>
        <p:spPr>
          <a:xfrm>
            <a:off x="2069502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8" name="object 298"/>
          <p:cNvSpPr/>
          <p:nvPr/>
        </p:nvSpPr>
        <p:spPr>
          <a:xfrm>
            <a:off x="23859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299" name="object 299"/>
          <p:cNvSpPr/>
          <p:nvPr/>
        </p:nvSpPr>
        <p:spPr>
          <a:xfrm>
            <a:off x="2385904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0" name="object 300"/>
          <p:cNvSpPr/>
          <p:nvPr/>
        </p:nvSpPr>
        <p:spPr>
          <a:xfrm>
            <a:off x="2185673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1" name="object 301"/>
          <p:cNvSpPr/>
          <p:nvPr/>
        </p:nvSpPr>
        <p:spPr>
          <a:xfrm>
            <a:off x="2155026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2" name="object 302"/>
          <p:cNvSpPr/>
          <p:nvPr/>
        </p:nvSpPr>
        <p:spPr>
          <a:xfrm>
            <a:off x="2164908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3" name="object 303"/>
          <p:cNvSpPr/>
          <p:nvPr/>
        </p:nvSpPr>
        <p:spPr>
          <a:xfrm>
            <a:off x="2164908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4" name="object 304"/>
          <p:cNvSpPr/>
          <p:nvPr/>
        </p:nvSpPr>
        <p:spPr>
          <a:xfrm>
            <a:off x="2164908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5" name="object 305"/>
          <p:cNvSpPr/>
          <p:nvPr/>
        </p:nvSpPr>
        <p:spPr>
          <a:xfrm>
            <a:off x="2164908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6" name="object 306"/>
          <p:cNvSpPr/>
          <p:nvPr/>
        </p:nvSpPr>
        <p:spPr>
          <a:xfrm>
            <a:off x="2273673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7" name="object 307"/>
          <p:cNvSpPr/>
          <p:nvPr/>
        </p:nvSpPr>
        <p:spPr>
          <a:xfrm>
            <a:off x="2280598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8" name="object 308"/>
          <p:cNvSpPr/>
          <p:nvPr/>
        </p:nvSpPr>
        <p:spPr>
          <a:xfrm>
            <a:off x="2287524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09" name="object 309"/>
          <p:cNvSpPr/>
          <p:nvPr/>
        </p:nvSpPr>
        <p:spPr>
          <a:xfrm>
            <a:off x="2294942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0" name="object 310"/>
          <p:cNvSpPr/>
          <p:nvPr/>
        </p:nvSpPr>
        <p:spPr>
          <a:xfrm>
            <a:off x="21995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1" name="object 311"/>
          <p:cNvSpPr/>
          <p:nvPr/>
        </p:nvSpPr>
        <p:spPr>
          <a:xfrm>
            <a:off x="2155026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2" name="object 312"/>
          <p:cNvSpPr/>
          <p:nvPr/>
        </p:nvSpPr>
        <p:spPr>
          <a:xfrm>
            <a:off x="2057635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3" name="object 313"/>
          <p:cNvSpPr/>
          <p:nvPr/>
        </p:nvSpPr>
        <p:spPr>
          <a:xfrm>
            <a:off x="2237086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4" name="object 314"/>
          <p:cNvSpPr/>
          <p:nvPr/>
        </p:nvSpPr>
        <p:spPr>
          <a:xfrm>
            <a:off x="2219784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5" name="object 315"/>
          <p:cNvSpPr/>
          <p:nvPr/>
        </p:nvSpPr>
        <p:spPr>
          <a:xfrm>
            <a:off x="22262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6" name="object 316"/>
          <p:cNvSpPr/>
          <p:nvPr/>
        </p:nvSpPr>
        <p:spPr>
          <a:xfrm>
            <a:off x="2226217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7" name="object 317"/>
          <p:cNvSpPr/>
          <p:nvPr/>
        </p:nvSpPr>
        <p:spPr>
          <a:xfrm>
            <a:off x="2226217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8" name="object 318"/>
          <p:cNvSpPr/>
          <p:nvPr/>
        </p:nvSpPr>
        <p:spPr>
          <a:xfrm>
            <a:off x="2265762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19" name="object 319"/>
          <p:cNvSpPr/>
          <p:nvPr/>
        </p:nvSpPr>
        <p:spPr>
          <a:xfrm>
            <a:off x="2199512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0" name="object 320"/>
          <p:cNvSpPr/>
          <p:nvPr/>
        </p:nvSpPr>
        <p:spPr>
          <a:xfrm>
            <a:off x="2620921" y="4448724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0" y="419100"/>
                </a:moveTo>
                <a:lnTo>
                  <a:pt x="1861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1" name="object 321"/>
          <p:cNvSpPr/>
          <p:nvPr/>
        </p:nvSpPr>
        <p:spPr>
          <a:xfrm>
            <a:off x="2521324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2" name="object 322"/>
          <p:cNvSpPr/>
          <p:nvPr/>
        </p:nvSpPr>
        <p:spPr>
          <a:xfrm>
            <a:off x="2551972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3" name="object 323"/>
          <p:cNvSpPr/>
          <p:nvPr/>
        </p:nvSpPr>
        <p:spPr>
          <a:xfrm>
            <a:off x="2435800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4" name="object 324"/>
          <p:cNvSpPr/>
          <p:nvPr/>
        </p:nvSpPr>
        <p:spPr>
          <a:xfrm>
            <a:off x="27522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5" name="object 325"/>
          <p:cNvSpPr/>
          <p:nvPr/>
        </p:nvSpPr>
        <p:spPr>
          <a:xfrm>
            <a:off x="275220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6" name="object 326"/>
          <p:cNvSpPr/>
          <p:nvPr/>
        </p:nvSpPr>
        <p:spPr>
          <a:xfrm>
            <a:off x="255197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7" name="object 327"/>
          <p:cNvSpPr/>
          <p:nvPr/>
        </p:nvSpPr>
        <p:spPr>
          <a:xfrm>
            <a:off x="2521324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8" name="object 328"/>
          <p:cNvSpPr/>
          <p:nvPr/>
        </p:nvSpPr>
        <p:spPr>
          <a:xfrm>
            <a:off x="2531207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29" name="object 329"/>
          <p:cNvSpPr/>
          <p:nvPr/>
        </p:nvSpPr>
        <p:spPr>
          <a:xfrm>
            <a:off x="2531207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0" name="object 330"/>
          <p:cNvSpPr/>
          <p:nvPr/>
        </p:nvSpPr>
        <p:spPr>
          <a:xfrm>
            <a:off x="2531207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1" name="object 331"/>
          <p:cNvSpPr/>
          <p:nvPr/>
        </p:nvSpPr>
        <p:spPr>
          <a:xfrm>
            <a:off x="2531207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2" name="object 332"/>
          <p:cNvSpPr/>
          <p:nvPr/>
        </p:nvSpPr>
        <p:spPr>
          <a:xfrm>
            <a:off x="2639971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3" name="object 333"/>
          <p:cNvSpPr/>
          <p:nvPr/>
        </p:nvSpPr>
        <p:spPr>
          <a:xfrm>
            <a:off x="2646897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4" name="object 334"/>
          <p:cNvSpPr/>
          <p:nvPr/>
        </p:nvSpPr>
        <p:spPr>
          <a:xfrm>
            <a:off x="265382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5" name="object 335"/>
          <p:cNvSpPr/>
          <p:nvPr/>
        </p:nvSpPr>
        <p:spPr>
          <a:xfrm>
            <a:off x="266124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6" name="object 336"/>
          <p:cNvSpPr/>
          <p:nvPr/>
        </p:nvSpPr>
        <p:spPr>
          <a:xfrm>
            <a:off x="25658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8" y="124034"/>
                </a:lnTo>
                <a:lnTo>
                  <a:pt x="44267" y="138952"/>
                </a:lnTo>
                <a:lnTo>
                  <a:pt x="68396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7" name="object 337"/>
          <p:cNvSpPr/>
          <p:nvPr/>
        </p:nvSpPr>
        <p:spPr>
          <a:xfrm>
            <a:off x="2521324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8" name="object 338"/>
          <p:cNvSpPr/>
          <p:nvPr/>
        </p:nvSpPr>
        <p:spPr>
          <a:xfrm>
            <a:off x="2423933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39" name="object 339"/>
          <p:cNvSpPr/>
          <p:nvPr/>
        </p:nvSpPr>
        <p:spPr>
          <a:xfrm>
            <a:off x="2603384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0" name="object 340"/>
          <p:cNvSpPr/>
          <p:nvPr/>
        </p:nvSpPr>
        <p:spPr>
          <a:xfrm>
            <a:off x="2586083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1" name="object 341"/>
          <p:cNvSpPr/>
          <p:nvPr/>
        </p:nvSpPr>
        <p:spPr>
          <a:xfrm>
            <a:off x="2592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2" name="object 342"/>
          <p:cNvSpPr/>
          <p:nvPr/>
        </p:nvSpPr>
        <p:spPr>
          <a:xfrm>
            <a:off x="2592515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3" name="object 343"/>
          <p:cNvSpPr/>
          <p:nvPr/>
        </p:nvSpPr>
        <p:spPr>
          <a:xfrm>
            <a:off x="2592515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4" name="object 344"/>
          <p:cNvSpPr/>
          <p:nvPr/>
        </p:nvSpPr>
        <p:spPr>
          <a:xfrm>
            <a:off x="263206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5" name="object 345"/>
          <p:cNvSpPr/>
          <p:nvPr/>
        </p:nvSpPr>
        <p:spPr>
          <a:xfrm>
            <a:off x="256581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6" name="object 346"/>
          <p:cNvSpPr/>
          <p:nvPr/>
        </p:nvSpPr>
        <p:spPr>
          <a:xfrm>
            <a:off x="2926977" y="4437518"/>
            <a:ext cx="164726" cy="369794"/>
          </a:xfrm>
          <a:custGeom>
            <a:avLst/>
            <a:gdLst/>
            <a:ahLst/>
            <a:cxnLst/>
            <a:rect l="l" t="t" r="r" b="b"/>
            <a:pathLst>
              <a:path w="186689" h="419100">
                <a:moveTo>
                  <a:pt x="186131" y="41910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7" name="object 347"/>
          <p:cNvSpPr/>
          <p:nvPr/>
        </p:nvSpPr>
        <p:spPr>
          <a:xfrm>
            <a:off x="299197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8" name="object 348"/>
          <p:cNvSpPr/>
          <p:nvPr/>
        </p:nvSpPr>
        <p:spPr>
          <a:xfrm>
            <a:off x="3022619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49" name="object 349"/>
          <p:cNvSpPr/>
          <p:nvPr/>
        </p:nvSpPr>
        <p:spPr>
          <a:xfrm>
            <a:off x="2906447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0" name="object 350"/>
          <p:cNvSpPr/>
          <p:nvPr/>
        </p:nvSpPr>
        <p:spPr>
          <a:xfrm>
            <a:off x="32228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1" name="object 351"/>
          <p:cNvSpPr/>
          <p:nvPr/>
        </p:nvSpPr>
        <p:spPr>
          <a:xfrm>
            <a:off x="322284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2" name="object 352"/>
          <p:cNvSpPr/>
          <p:nvPr/>
        </p:nvSpPr>
        <p:spPr>
          <a:xfrm>
            <a:off x="3022619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3" name="object 353"/>
          <p:cNvSpPr/>
          <p:nvPr/>
        </p:nvSpPr>
        <p:spPr>
          <a:xfrm>
            <a:off x="2991971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4" name="object 354"/>
          <p:cNvSpPr/>
          <p:nvPr/>
        </p:nvSpPr>
        <p:spPr>
          <a:xfrm>
            <a:off x="3001854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5" name="object 355"/>
          <p:cNvSpPr/>
          <p:nvPr/>
        </p:nvSpPr>
        <p:spPr>
          <a:xfrm>
            <a:off x="3001854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6" name="object 356"/>
          <p:cNvSpPr/>
          <p:nvPr/>
        </p:nvSpPr>
        <p:spPr>
          <a:xfrm>
            <a:off x="3001854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7" name="object 357"/>
          <p:cNvSpPr/>
          <p:nvPr/>
        </p:nvSpPr>
        <p:spPr>
          <a:xfrm>
            <a:off x="3001854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8" name="object 358"/>
          <p:cNvSpPr/>
          <p:nvPr/>
        </p:nvSpPr>
        <p:spPr>
          <a:xfrm>
            <a:off x="3110618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59" name="object 359"/>
          <p:cNvSpPr/>
          <p:nvPr/>
        </p:nvSpPr>
        <p:spPr>
          <a:xfrm>
            <a:off x="3117544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0" name="object 360"/>
          <p:cNvSpPr/>
          <p:nvPr/>
        </p:nvSpPr>
        <p:spPr>
          <a:xfrm>
            <a:off x="312446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1" name="object 361"/>
          <p:cNvSpPr/>
          <p:nvPr/>
        </p:nvSpPr>
        <p:spPr>
          <a:xfrm>
            <a:off x="313188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2" name="object 362"/>
          <p:cNvSpPr/>
          <p:nvPr/>
        </p:nvSpPr>
        <p:spPr>
          <a:xfrm>
            <a:off x="30364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3" name="object 363"/>
          <p:cNvSpPr/>
          <p:nvPr/>
        </p:nvSpPr>
        <p:spPr>
          <a:xfrm>
            <a:off x="299197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4" name="object 364"/>
          <p:cNvSpPr/>
          <p:nvPr/>
        </p:nvSpPr>
        <p:spPr>
          <a:xfrm>
            <a:off x="2894580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5" name="object 365"/>
          <p:cNvSpPr/>
          <p:nvPr/>
        </p:nvSpPr>
        <p:spPr>
          <a:xfrm>
            <a:off x="3074031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6" name="object 366"/>
          <p:cNvSpPr/>
          <p:nvPr/>
        </p:nvSpPr>
        <p:spPr>
          <a:xfrm>
            <a:off x="3056730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7" name="object 367"/>
          <p:cNvSpPr/>
          <p:nvPr/>
        </p:nvSpPr>
        <p:spPr>
          <a:xfrm>
            <a:off x="30631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8" name="object 368"/>
          <p:cNvSpPr/>
          <p:nvPr/>
        </p:nvSpPr>
        <p:spPr>
          <a:xfrm>
            <a:off x="3063162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69" name="object 369"/>
          <p:cNvSpPr/>
          <p:nvPr/>
        </p:nvSpPr>
        <p:spPr>
          <a:xfrm>
            <a:off x="3063162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0" name="object 370"/>
          <p:cNvSpPr/>
          <p:nvPr/>
        </p:nvSpPr>
        <p:spPr>
          <a:xfrm>
            <a:off x="310270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1" name="object 371"/>
          <p:cNvSpPr/>
          <p:nvPr/>
        </p:nvSpPr>
        <p:spPr>
          <a:xfrm>
            <a:off x="3036458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2" name="object 372"/>
          <p:cNvSpPr/>
          <p:nvPr/>
        </p:nvSpPr>
        <p:spPr>
          <a:xfrm>
            <a:off x="3529853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3" name="object 373"/>
          <p:cNvSpPr/>
          <p:nvPr/>
        </p:nvSpPr>
        <p:spPr>
          <a:xfrm>
            <a:off x="3560501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4" name="object 374"/>
          <p:cNvSpPr/>
          <p:nvPr/>
        </p:nvSpPr>
        <p:spPr>
          <a:xfrm>
            <a:off x="3444329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5" name="object 375"/>
          <p:cNvSpPr/>
          <p:nvPr/>
        </p:nvSpPr>
        <p:spPr>
          <a:xfrm>
            <a:off x="37607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6" name="object 376"/>
          <p:cNvSpPr/>
          <p:nvPr/>
        </p:nvSpPr>
        <p:spPr>
          <a:xfrm>
            <a:off x="3760731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7" name="object 377"/>
          <p:cNvSpPr/>
          <p:nvPr/>
        </p:nvSpPr>
        <p:spPr>
          <a:xfrm>
            <a:off x="3560501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8" name="object 378"/>
          <p:cNvSpPr/>
          <p:nvPr/>
        </p:nvSpPr>
        <p:spPr>
          <a:xfrm>
            <a:off x="3529852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79" name="object 379"/>
          <p:cNvSpPr/>
          <p:nvPr/>
        </p:nvSpPr>
        <p:spPr>
          <a:xfrm>
            <a:off x="3539736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0" name="object 380"/>
          <p:cNvSpPr/>
          <p:nvPr/>
        </p:nvSpPr>
        <p:spPr>
          <a:xfrm>
            <a:off x="3539736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1" name="object 381"/>
          <p:cNvSpPr/>
          <p:nvPr/>
        </p:nvSpPr>
        <p:spPr>
          <a:xfrm>
            <a:off x="3539736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2" name="object 382"/>
          <p:cNvSpPr/>
          <p:nvPr/>
        </p:nvSpPr>
        <p:spPr>
          <a:xfrm>
            <a:off x="3539736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3" name="object 383"/>
          <p:cNvSpPr/>
          <p:nvPr/>
        </p:nvSpPr>
        <p:spPr>
          <a:xfrm>
            <a:off x="3648500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4" name="object 384"/>
          <p:cNvSpPr/>
          <p:nvPr/>
        </p:nvSpPr>
        <p:spPr>
          <a:xfrm>
            <a:off x="3655426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5" name="object 385"/>
          <p:cNvSpPr/>
          <p:nvPr/>
        </p:nvSpPr>
        <p:spPr>
          <a:xfrm>
            <a:off x="3662351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6" name="object 386"/>
          <p:cNvSpPr/>
          <p:nvPr/>
        </p:nvSpPr>
        <p:spPr>
          <a:xfrm>
            <a:off x="3669770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7" name="object 387"/>
          <p:cNvSpPr/>
          <p:nvPr/>
        </p:nvSpPr>
        <p:spPr>
          <a:xfrm>
            <a:off x="3574351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8" name="object 388"/>
          <p:cNvSpPr/>
          <p:nvPr/>
        </p:nvSpPr>
        <p:spPr>
          <a:xfrm>
            <a:off x="3529853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89" name="object 389"/>
          <p:cNvSpPr/>
          <p:nvPr/>
        </p:nvSpPr>
        <p:spPr>
          <a:xfrm>
            <a:off x="3432462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0" name="object 390"/>
          <p:cNvSpPr/>
          <p:nvPr/>
        </p:nvSpPr>
        <p:spPr>
          <a:xfrm>
            <a:off x="3611913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1" name="object 391"/>
          <p:cNvSpPr/>
          <p:nvPr/>
        </p:nvSpPr>
        <p:spPr>
          <a:xfrm>
            <a:off x="3594611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2" name="object 392"/>
          <p:cNvSpPr/>
          <p:nvPr/>
        </p:nvSpPr>
        <p:spPr>
          <a:xfrm>
            <a:off x="36010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3" name="object 393"/>
          <p:cNvSpPr/>
          <p:nvPr/>
        </p:nvSpPr>
        <p:spPr>
          <a:xfrm>
            <a:off x="3601044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4" name="object 394"/>
          <p:cNvSpPr/>
          <p:nvPr/>
        </p:nvSpPr>
        <p:spPr>
          <a:xfrm>
            <a:off x="3601044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5" name="object 395"/>
          <p:cNvSpPr/>
          <p:nvPr/>
        </p:nvSpPr>
        <p:spPr>
          <a:xfrm>
            <a:off x="3640590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6" name="object 396"/>
          <p:cNvSpPr/>
          <p:nvPr/>
        </p:nvSpPr>
        <p:spPr>
          <a:xfrm>
            <a:off x="3574339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7" name="object 397"/>
          <p:cNvSpPr/>
          <p:nvPr/>
        </p:nvSpPr>
        <p:spPr>
          <a:xfrm>
            <a:off x="3970379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5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8" name="object 398"/>
          <p:cNvSpPr/>
          <p:nvPr/>
        </p:nvSpPr>
        <p:spPr>
          <a:xfrm>
            <a:off x="4001026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399" name="object 399"/>
          <p:cNvSpPr/>
          <p:nvPr/>
        </p:nvSpPr>
        <p:spPr>
          <a:xfrm>
            <a:off x="388485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0" name="object 400"/>
          <p:cNvSpPr/>
          <p:nvPr/>
        </p:nvSpPr>
        <p:spPr>
          <a:xfrm>
            <a:off x="42012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1" name="object 401"/>
          <p:cNvSpPr/>
          <p:nvPr/>
        </p:nvSpPr>
        <p:spPr>
          <a:xfrm>
            <a:off x="4201257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4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2" name="object 402"/>
          <p:cNvSpPr/>
          <p:nvPr/>
        </p:nvSpPr>
        <p:spPr>
          <a:xfrm>
            <a:off x="4001026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4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6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3" name="object 403"/>
          <p:cNvSpPr/>
          <p:nvPr/>
        </p:nvSpPr>
        <p:spPr>
          <a:xfrm>
            <a:off x="3970379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4" name="object 404"/>
          <p:cNvSpPr/>
          <p:nvPr/>
        </p:nvSpPr>
        <p:spPr>
          <a:xfrm>
            <a:off x="3980261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5" name="object 405"/>
          <p:cNvSpPr/>
          <p:nvPr/>
        </p:nvSpPr>
        <p:spPr>
          <a:xfrm>
            <a:off x="3980261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6" name="object 406"/>
          <p:cNvSpPr/>
          <p:nvPr/>
        </p:nvSpPr>
        <p:spPr>
          <a:xfrm>
            <a:off x="3980261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7" name="object 407"/>
          <p:cNvSpPr/>
          <p:nvPr/>
        </p:nvSpPr>
        <p:spPr>
          <a:xfrm>
            <a:off x="3980261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89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8" name="object 408"/>
          <p:cNvSpPr/>
          <p:nvPr/>
        </p:nvSpPr>
        <p:spPr>
          <a:xfrm>
            <a:off x="408902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09" name="object 409"/>
          <p:cNvSpPr/>
          <p:nvPr/>
        </p:nvSpPr>
        <p:spPr>
          <a:xfrm>
            <a:off x="4095951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0" name="object 410"/>
          <p:cNvSpPr/>
          <p:nvPr/>
        </p:nvSpPr>
        <p:spPr>
          <a:xfrm>
            <a:off x="4102877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1" name="object 411"/>
          <p:cNvSpPr/>
          <p:nvPr/>
        </p:nvSpPr>
        <p:spPr>
          <a:xfrm>
            <a:off x="4110295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2" name="object 412"/>
          <p:cNvSpPr/>
          <p:nvPr/>
        </p:nvSpPr>
        <p:spPr>
          <a:xfrm>
            <a:off x="40148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3" name="object 413"/>
          <p:cNvSpPr/>
          <p:nvPr/>
        </p:nvSpPr>
        <p:spPr>
          <a:xfrm>
            <a:off x="3970379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5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85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4" name="object 414"/>
          <p:cNvSpPr/>
          <p:nvPr/>
        </p:nvSpPr>
        <p:spPr>
          <a:xfrm>
            <a:off x="3872988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5" name="object 415"/>
          <p:cNvSpPr/>
          <p:nvPr/>
        </p:nvSpPr>
        <p:spPr>
          <a:xfrm>
            <a:off x="4052439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39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60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6" name="object 416"/>
          <p:cNvSpPr/>
          <p:nvPr/>
        </p:nvSpPr>
        <p:spPr>
          <a:xfrm>
            <a:off x="4035137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0683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7" name="object 417"/>
          <p:cNvSpPr/>
          <p:nvPr/>
        </p:nvSpPr>
        <p:spPr>
          <a:xfrm>
            <a:off x="40415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64439" y="26339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8" name="object 418"/>
          <p:cNvSpPr/>
          <p:nvPr/>
        </p:nvSpPr>
        <p:spPr>
          <a:xfrm>
            <a:off x="4041570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70" h="26670">
                <a:moveTo>
                  <a:pt x="0" y="0"/>
                </a:moveTo>
                <a:lnTo>
                  <a:pt x="64439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19" name="object 419"/>
          <p:cNvSpPr/>
          <p:nvPr/>
        </p:nvSpPr>
        <p:spPr>
          <a:xfrm>
            <a:off x="4041570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70" h="40004">
                <a:moveTo>
                  <a:pt x="0" y="0"/>
                </a:moveTo>
                <a:lnTo>
                  <a:pt x="0" y="14566"/>
                </a:lnTo>
                <a:lnTo>
                  <a:pt x="64439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0" name="object 420"/>
          <p:cNvSpPr/>
          <p:nvPr/>
        </p:nvSpPr>
        <p:spPr>
          <a:xfrm>
            <a:off x="4081115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1" name="object 421"/>
          <p:cNvSpPr/>
          <p:nvPr/>
        </p:nvSpPr>
        <p:spPr>
          <a:xfrm>
            <a:off x="4014865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3924" y="104774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4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2" name="object 422"/>
          <p:cNvSpPr/>
          <p:nvPr/>
        </p:nvSpPr>
        <p:spPr>
          <a:xfrm>
            <a:off x="2120153" y="2431665"/>
            <a:ext cx="2061882" cy="1165412"/>
          </a:xfrm>
          <a:custGeom>
            <a:avLst/>
            <a:gdLst/>
            <a:ahLst/>
            <a:cxnLst/>
            <a:rect l="l" t="t" r="r" b="b"/>
            <a:pathLst>
              <a:path w="2336800" h="1320800">
                <a:moveTo>
                  <a:pt x="0" y="1320800"/>
                </a:moveTo>
                <a:lnTo>
                  <a:pt x="23367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3" name="object 423"/>
          <p:cNvSpPr/>
          <p:nvPr/>
        </p:nvSpPr>
        <p:spPr>
          <a:xfrm>
            <a:off x="5750847" y="3765165"/>
            <a:ext cx="586068" cy="470647"/>
          </a:xfrm>
          <a:custGeom>
            <a:avLst/>
            <a:gdLst/>
            <a:ahLst/>
            <a:cxnLst/>
            <a:rect l="l" t="t" r="r" b="b"/>
            <a:pathLst>
              <a:path w="664209" h="533400">
                <a:moveTo>
                  <a:pt x="0" y="0"/>
                </a:moveTo>
                <a:lnTo>
                  <a:pt x="663956" y="53339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4" name="object 424"/>
          <p:cNvSpPr/>
          <p:nvPr/>
        </p:nvSpPr>
        <p:spPr>
          <a:xfrm>
            <a:off x="2187388" y="3765165"/>
            <a:ext cx="549088" cy="470647"/>
          </a:xfrm>
          <a:custGeom>
            <a:avLst/>
            <a:gdLst/>
            <a:ahLst/>
            <a:cxnLst/>
            <a:rect l="l" t="t" r="r" b="b"/>
            <a:pathLst>
              <a:path w="622300" h="533400">
                <a:moveTo>
                  <a:pt x="0" y="0"/>
                </a:moveTo>
                <a:lnTo>
                  <a:pt x="621893" y="533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5" name="object 425"/>
          <p:cNvSpPr/>
          <p:nvPr/>
        </p:nvSpPr>
        <p:spPr>
          <a:xfrm>
            <a:off x="1714501" y="4804858"/>
            <a:ext cx="261657" cy="152960"/>
          </a:xfrm>
          <a:custGeom>
            <a:avLst/>
            <a:gdLst/>
            <a:ahLst/>
            <a:cxnLst/>
            <a:rect l="l" t="t" r="r" b="b"/>
            <a:pathLst>
              <a:path w="296544" h="173354">
                <a:moveTo>
                  <a:pt x="152958" y="173126"/>
                </a:moveTo>
                <a:lnTo>
                  <a:pt x="296392" y="90208"/>
                </a:lnTo>
                <a:lnTo>
                  <a:pt x="142316" y="0"/>
                </a:lnTo>
                <a:lnTo>
                  <a:pt x="0" y="84594"/>
                </a:lnTo>
                <a:lnTo>
                  <a:pt x="33749" y="113872"/>
                </a:lnTo>
                <a:lnTo>
                  <a:pt x="70807" y="138528"/>
                </a:lnTo>
                <a:lnTo>
                  <a:pt x="110701" y="158350"/>
                </a:lnTo>
                <a:lnTo>
                  <a:pt x="152958" y="17312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6" name="object 426"/>
          <p:cNvSpPr/>
          <p:nvPr/>
        </p:nvSpPr>
        <p:spPr>
          <a:xfrm>
            <a:off x="1745148" y="4726249"/>
            <a:ext cx="140634" cy="79001"/>
          </a:xfrm>
          <a:custGeom>
            <a:avLst/>
            <a:gdLst/>
            <a:ahLst/>
            <a:cxnLst/>
            <a:rect l="l" t="t" r="r" b="b"/>
            <a:pathLst>
              <a:path w="159385" h="89535">
                <a:moveTo>
                  <a:pt x="0" y="14566"/>
                </a:moveTo>
                <a:lnTo>
                  <a:pt x="36982" y="0"/>
                </a:lnTo>
                <a:lnTo>
                  <a:pt x="68351" y="19049"/>
                </a:lnTo>
                <a:lnTo>
                  <a:pt x="159118" y="71158"/>
                </a:lnTo>
                <a:lnTo>
                  <a:pt x="128866" y="89090"/>
                </a:lnTo>
                <a:lnTo>
                  <a:pt x="93918" y="75551"/>
                </a:lnTo>
                <a:lnTo>
                  <a:pt x="60652" y="58548"/>
                </a:lnTo>
                <a:lnTo>
                  <a:pt x="29275" y="38185"/>
                </a:lnTo>
                <a:lnTo>
                  <a:pt x="0" y="14566"/>
                </a:lnTo>
                <a:close/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7" name="object 427"/>
          <p:cNvSpPr/>
          <p:nvPr/>
        </p:nvSpPr>
        <p:spPr>
          <a:xfrm>
            <a:off x="1628976" y="4959596"/>
            <a:ext cx="182096" cy="110938"/>
          </a:xfrm>
          <a:custGeom>
            <a:avLst/>
            <a:gdLst/>
            <a:ahLst/>
            <a:cxnLst/>
            <a:rect l="l" t="t" r="r" b="b"/>
            <a:pathLst>
              <a:path w="206375" h="125729">
                <a:moveTo>
                  <a:pt x="206184" y="125506"/>
                </a:moveTo>
                <a:lnTo>
                  <a:pt x="206184" y="0"/>
                </a:lnTo>
                <a:lnTo>
                  <a:pt x="0" y="0"/>
                </a:lnTo>
                <a:lnTo>
                  <a:pt x="0" y="125506"/>
                </a:lnTo>
                <a:lnTo>
                  <a:pt x="206184" y="125506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8" name="object 428"/>
          <p:cNvSpPr/>
          <p:nvPr/>
        </p:nvSpPr>
        <p:spPr>
          <a:xfrm>
            <a:off x="19453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29" name="object 429"/>
          <p:cNvSpPr/>
          <p:nvPr/>
        </p:nvSpPr>
        <p:spPr>
          <a:xfrm>
            <a:off x="1945378" y="4896306"/>
            <a:ext cx="24093" cy="47625"/>
          </a:xfrm>
          <a:custGeom>
            <a:avLst/>
            <a:gdLst/>
            <a:ahLst/>
            <a:cxnLst/>
            <a:rect l="l" t="t" r="r" b="b"/>
            <a:pathLst>
              <a:path w="27305" h="53975">
                <a:moveTo>
                  <a:pt x="0" y="53788"/>
                </a:moveTo>
                <a:lnTo>
                  <a:pt x="26894" y="53788"/>
                </a:lnTo>
                <a:lnTo>
                  <a:pt x="26894" y="0"/>
                </a:lnTo>
                <a:lnTo>
                  <a:pt x="0" y="0"/>
                </a:lnTo>
                <a:lnTo>
                  <a:pt x="0" y="5378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0" name="object 430"/>
          <p:cNvSpPr/>
          <p:nvPr/>
        </p:nvSpPr>
        <p:spPr>
          <a:xfrm>
            <a:off x="1745148" y="4739102"/>
            <a:ext cx="113740" cy="197224"/>
          </a:xfrm>
          <a:custGeom>
            <a:avLst/>
            <a:gdLst/>
            <a:ahLst/>
            <a:cxnLst/>
            <a:rect l="l" t="t" r="r" b="b"/>
            <a:pathLst>
              <a:path w="128905" h="223520">
                <a:moveTo>
                  <a:pt x="128866" y="222999"/>
                </a:moveTo>
                <a:lnTo>
                  <a:pt x="59599" y="194773"/>
                </a:lnTo>
                <a:lnTo>
                  <a:pt x="0" y="150164"/>
                </a:lnTo>
                <a:lnTo>
                  <a:pt x="0" y="0"/>
                </a:lnTo>
                <a:lnTo>
                  <a:pt x="29040" y="23699"/>
                </a:lnTo>
                <a:lnTo>
                  <a:pt x="60442" y="44195"/>
                </a:lnTo>
                <a:lnTo>
                  <a:pt x="93840" y="61225"/>
                </a:lnTo>
                <a:lnTo>
                  <a:pt x="128866" y="74523"/>
                </a:lnTo>
                <a:lnTo>
                  <a:pt x="128866" y="222999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1" name="object 431"/>
          <p:cNvSpPr/>
          <p:nvPr/>
        </p:nvSpPr>
        <p:spPr>
          <a:xfrm>
            <a:off x="1714500" y="4879511"/>
            <a:ext cx="135031" cy="134471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63868"/>
                </a:moveTo>
                <a:lnTo>
                  <a:pt x="33749" y="93144"/>
                </a:lnTo>
                <a:lnTo>
                  <a:pt x="70807" y="117797"/>
                </a:lnTo>
                <a:lnTo>
                  <a:pt x="110701" y="137618"/>
                </a:lnTo>
                <a:lnTo>
                  <a:pt x="152958" y="152399"/>
                </a:lnTo>
                <a:lnTo>
                  <a:pt x="152958" y="88518"/>
                </a:lnTo>
                <a:lnTo>
                  <a:pt x="110701" y="73978"/>
                </a:lnTo>
                <a:lnTo>
                  <a:pt x="70807" y="54132"/>
                </a:lnTo>
                <a:lnTo>
                  <a:pt x="33749" y="29349"/>
                </a:lnTo>
                <a:lnTo>
                  <a:pt x="0" y="0"/>
                </a:lnTo>
                <a:lnTo>
                  <a:pt x="0" y="63868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2" name="object 432"/>
          <p:cNvSpPr/>
          <p:nvPr/>
        </p:nvSpPr>
        <p:spPr>
          <a:xfrm>
            <a:off x="1724383" y="490274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3" name="object 433"/>
          <p:cNvSpPr/>
          <p:nvPr/>
        </p:nvSpPr>
        <p:spPr>
          <a:xfrm>
            <a:off x="1724383" y="4911146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4" name="object 434"/>
          <p:cNvSpPr/>
          <p:nvPr/>
        </p:nvSpPr>
        <p:spPr>
          <a:xfrm>
            <a:off x="1724383" y="4919057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763"/>
                </a:lnTo>
                <a:lnTo>
                  <a:pt x="16249" y="15055"/>
                </a:lnTo>
                <a:lnTo>
                  <a:pt x="25056" y="21824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5" name="object 435"/>
          <p:cNvSpPr/>
          <p:nvPr/>
        </p:nvSpPr>
        <p:spPr>
          <a:xfrm>
            <a:off x="1724383" y="4927462"/>
            <a:ext cx="30256" cy="25213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0"/>
                </a:moveTo>
                <a:lnTo>
                  <a:pt x="7861" y="7685"/>
                </a:lnTo>
                <a:lnTo>
                  <a:pt x="16249" y="14846"/>
                </a:lnTo>
                <a:lnTo>
                  <a:pt x="25056" y="21588"/>
                </a:lnTo>
                <a:lnTo>
                  <a:pt x="34175" y="28016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6" name="object 436"/>
          <p:cNvSpPr/>
          <p:nvPr/>
        </p:nvSpPr>
        <p:spPr>
          <a:xfrm>
            <a:off x="1833147" y="4752941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7" name="object 437"/>
          <p:cNvSpPr/>
          <p:nvPr/>
        </p:nvSpPr>
        <p:spPr>
          <a:xfrm>
            <a:off x="1840073" y="4750969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8" name="object 438"/>
          <p:cNvSpPr/>
          <p:nvPr/>
        </p:nvSpPr>
        <p:spPr>
          <a:xfrm>
            <a:off x="1846998" y="4748997"/>
            <a:ext cx="53788" cy="30816"/>
          </a:xfrm>
          <a:custGeom>
            <a:avLst/>
            <a:gdLst/>
            <a:ahLst/>
            <a:cxnLst/>
            <a:rect l="l" t="t" r="r" b="b"/>
            <a:pathLst>
              <a:path w="60960" h="34925">
                <a:moveTo>
                  <a:pt x="0" y="0"/>
                </a:moveTo>
                <a:lnTo>
                  <a:pt x="60515" y="34734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39" name="object 439"/>
          <p:cNvSpPr/>
          <p:nvPr/>
        </p:nvSpPr>
        <p:spPr>
          <a:xfrm>
            <a:off x="1854417" y="4747025"/>
            <a:ext cx="53788" cy="31376"/>
          </a:xfrm>
          <a:custGeom>
            <a:avLst/>
            <a:gdLst/>
            <a:ahLst/>
            <a:cxnLst/>
            <a:rect l="l" t="t" r="r" b="b"/>
            <a:pathLst>
              <a:path w="60960" h="35560">
                <a:moveTo>
                  <a:pt x="0" y="0"/>
                </a:moveTo>
                <a:lnTo>
                  <a:pt x="60515" y="35293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0" name="object 440"/>
          <p:cNvSpPr/>
          <p:nvPr/>
        </p:nvSpPr>
        <p:spPr>
          <a:xfrm>
            <a:off x="17589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0" y="0"/>
                </a:moveTo>
                <a:lnTo>
                  <a:pt x="0" y="107010"/>
                </a:lnTo>
                <a:lnTo>
                  <a:pt x="21396" y="124034"/>
                </a:lnTo>
                <a:lnTo>
                  <a:pt x="44262" y="138952"/>
                </a:lnTo>
                <a:lnTo>
                  <a:pt x="68390" y="151767"/>
                </a:lnTo>
                <a:lnTo>
                  <a:pt x="93573" y="162483"/>
                </a:lnTo>
              </a:path>
            </a:pathLst>
          </a:custGeom>
          <a:ln w="84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1" name="object 441"/>
          <p:cNvSpPr/>
          <p:nvPr/>
        </p:nvSpPr>
        <p:spPr>
          <a:xfrm>
            <a:off x="1714501" y="4726249"/>
            <a:ext cx="261657" cy="287991"/>
          </a:xfrm>
          <a:custGeom>
            <a:avLst/>
            <a:gdLst/>
            <a:ahLst/>
            <a:cxnLst/>
            <a:rect l="l" t="t" r="r" b="b"/>
            <a:pathLst>
              <a:path w="296544" h="326389">
                <a:moveTo>
                  <a:pt x="152958" y="326085"/>
                </a:moveTo>
                <a:lnTo>
                  <a:pt x="296392" y="242595"/>
                </a:lnTo>
                <a:lnTo>
                  <a:pt x="296392" y="179285"/>
                </a:lnTo>
                <a:lnTo>
                  <a:pt x="249326" y="151269"/>
                </a:lnTo>
                <a:lnTo>
                  <a:pt x="249326" y="63868"/>
                </a:lnTo>
                <a:lnTo>
                  <a:pt x="149034" y="5600"/>
                </a:lnTo>
                <a:lnTo>
                  <a:pt x="103098" y="19049"/>
                </a:lnTo>
                <a:lnTo>
                  <a:pt x="71716" y="0"/>
                </a:lnTo>
                <a:lnTo>
                  <a:pt x="34734" y="14566"/>
                </a:lnTo>
                <a:lnTo>
                  <a:pt x="34734" y="154076"/>
                </a:lnTo>
                <a:lnTo>
                  <a:pt x="0" y="173685"/>
                </a:lnTo>
                <a:lnTo>
                  <a:pt x="0" y="237553"/>
                </a:lnTo>
                <a:lnTo>
                  <a:pt x="33749" y="266595"/>
                </a:lnTo>
                <a:lnTo>
                  <a:pt x="70807" y="291277"/>
                </a:lnTo>
                <a:lnTo>
                  <a:pt x="110701" y="311230"/>
                </a:lnTo>
                <a:lnTo>
                  <a:pt x="152958" y="326085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2" name="object 442"/>
          <p:cNvSpPr/>
          <p:nvPr/>
        </p:nvSpPr>
        <p:spPr>
          <a:xfrm>
            <a:off x="1617109" y="4946242"/>
            <a:ext cx="201706" cy="138953"/>
          </a:xfrm>
          <a:custGeom>
            <a:avLst/>
            <a:gdLst/>
            <a:ahLst/>
            <a:cxnLst/>
            <a:rect l="l" t="t" r="r" b="b"/>
            <a:pathLst>
              <a:path w="228600" h="157479">
                <a:moveTo>
                  <a:pt x="0" y="48742"/>
                </a:moveTo>
                <a:lnTo>
                  <a:pt x="70040" y="0"/>
                </a:lnTo>
                <a:lnTo>
                  <a:pt x="228041" y="91325"/>
                </a:lnTo>
                <a:lnTo>
                  <a:pt x="228041" y="114858"/>
                </a:lnTo>
                <a:lnTo>
                  <a:pt x="155765" y="157441"/>
                </a:lnTo>
                <a:lnTo>
                  <a:pt x="0" y="67233"/>
                </a:lnTo>
                <a:lnTo>
                  <a:pt x="0" y="48742"/>
                </a:lnTo>
                <a:close/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3" name="object 443"/>
          <p:cNvSpPr/>
          <p:nvPr/>
        </p:nvSpPr>
        <p:spPr>
          <a:xfrm>
            <a:off x="1796560" y="4969484"/>
            <a:ext cx="47065" cy="25213"/>
          </a:xfrm>
          <a:custGeom>
            <a:avLst/>
            <a:gdLst/>
            <a:ahLst/>
            <a:cxnLst/>
            <a:rect l="l" t="t" r="r" b="b"/>
            <a:pathLst>
              <a:path w="53340" h="28575">
                <a:moveTo>
                  <a:pt x="0" y="7277"/>
                </a:moveTo>
                <a:lnTo>
                  <a:pt x="1676" y="10083"/>
                </a:lnTo>
                <a:lnTo>
                  <a:pt x="4483" y="10642"/>
                </a:lnTo>
                <a:lnTo>
                  <a:pt x="48183" y="28016"/>
                </a:lnTo>
                <a:lnTo>
                  <a:pt x="49872" y="27457"/>
                </a:lnTo>
                <a:lnTo>
                  <a:pt x="51549" y="26327"/>
                </a:lnTo>
                <a:lnTo>
                  <a:pt x="52108" y="24650"/>
                </a:lnTo>
                <a:lnTo>
                  <a:pt x="53225" y="22415"/>
                </a:lnTo>
                <a:lnTo>
                  <a:pt x="52108" y="19049"/>
                </a:lnTo>
                <a:lnTo>
                  <a:pt x="4483" y="0"/>
                </a:lnTo>
                <a:lnTo>
                  <a:pt x="2806" y="558"/>
                </a:lnTo>
                <a:lnTo>
                  <a:pt x="1117" y="2235"/>
                </a:lnTo>
                <a:lnTo>
                  <a:pt x="558" y="4483"/>
                </a:lnTo>
                <a:lnTo>
                  <a:pt x="0" y="7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4" name="object 444"/>
          <p:cNvSpPr/>
          <p:nvPr/>
        </p:nvSpPr>
        <p:spPr>
          <a:xfrm>
            <a:off x="1779259" y="4959593"/>
            <a:ext cx="71718" cy="0"/>
          </a:xfrm>
          <a:custGeom>
            <a:avLst/>
            <a:gdLst/>
            <a:ahLst/>
            <a:cxnLst/>
            <a:rect l="l" t="t" r="r" b="b"/>
            <a:pathLst>
              <a:path w="81280">
                <a:moveTo>
                  <a:pt x="0" y="0"/>
                </a:moveTo>
                <a:lnTo>
                  <a:pt x="80681" y="0"/>
                </a:lnTo>
              </a:path>
            </a:pathLst>
          </a:custGeom>
          <a:ln w="53788">
            <a:solidFill>
              <a:srgbClr val="A6BDD8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5" name="object 445"/>
          <p:cNvSpPr/>
          <p:nvPr/>
        </p:nvSpPr>
        <p:spPr>
          <a:xfrm>
            <a:off x="17856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64427" y="26339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6" name="object 446"/>
          <p:cNvSpPr/>
          <p:nvPr/>
        </p:nvSpPr>
        <p:spPr>
          <a:xfrm>
            <a:off x="1785691" y="4947229"/>
            <a:ext cx="57149" cy="23532"/>
          </a:xfrm>
          <a:custGeom>
            <a:avLst/>
            <a:gdLst/>
            <a:ahLst/>
            <a:cxnLst/>
            <a:rect l="l" t="t" r="r" b="b"/>
            <a:pathLst>
              <a:path w="64769" h="26670">
                <a:moveTo>
                  <a:pt x="0" y="0"/>
                </a:moveTo>
                <a:lnTo>
                  <a:pt x="64427" y="26339"/>
                </a:lnTo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7" name="object 447"/>
          <p:cNvSpPr/>
          <p:nvPr/>
        </p:nvSpPr>
        <p:spPr>
          <a:xfrm>
            <a:off x="1785691" y="4942780"/>
            <a:ext cx="57149" cy="35299"/>
          </a:xfrm>
          <a:custGeom>
            <a:avLst/>
            <a:gdLst/>
            <a:ahLst/>
            <a:cxnLst/>
            <a:rect l="l" t="t" r="r" b="b"/>
            <a:pathLst>
              <a:path w="64769" h="40004">
                <a:moveTo>
                  <a:pt x="0" y="0"/>
                </a:moveTo>
                <a:lnTo>
                  <a:pt x="0" y="14566"/>
                </a:lnTo>
                <a:lnTo>
                  <a:pt x="64427" y="39776"/>
                </a:lnTo>
              </a:path>
            </a:pathLst>
          </a:custGeom>
          <a:ln w="44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48" name="object 448"/>
          <p:cNvSpPr/>
          <p:nvPr/>
        </p:nvSpPr>
        <p:spPr>
          <a:xfrm>
            <a:off x="1825237" y="4912133"/>
            <a:ext cx="9525" cy="11766"/>
          </a:xfrm>
          <a:custGeom>
            <a:avLst/>
            <a:gdLst/>
            <a:ahLst/>
            <a:cxnLst/>
            <a:rect l="l" t="t" r="r" b="b"/>
            <a:pathLst>
              <a:path w="10794" h="13335">
                <a:moveTo>
                  <a:pt x="9525" y="4483"/>
                </a:moveTo>
                <a:lnTo>
                  <a:pt x="7848" y="1676"/>
                </a:lnTo>
                <a:lnTo>
                  <a:pt x="4483" y="0"/>
                </a:lnTo>
                <a:lnTo>
                  <a:pt x="2235" y="1676"/>
                </a:lnTo>
                <a:lnTo>
                  <a:pt x="558" y="2806"/>
                </a:lnTo>
                <a:lnTo>
                  <a:pt x="0" y="6159"/>
                </a:lnTo>
                <a:lnTo>
                  <a:pt x="1676" y="8966"/>
                </a:lnTo>
                <a:lnTo>
                  <a:pt x="3365" y="11772"/>
                </a:lnTo>
                <a:lnTo>
                  <a:pt x="6159" y="12890"/>
                </a:lnTo>
                <a:lnTo>
                  <a:pt x="8407" y="11772"/>
                </a:lnTo>
                <a:lnTo>
                  <a:pt x="10642" y="10642"/>
                </a:lnTo>
                <a:lnTo>
                  <a:pt x="10642" y="7289"/>
                </a:lnTo>
                <a:lnTo>
                  <a:pt x="9525" y="44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0" name="object 450"/>
          <p:cNvSpPr/>
          <p:nvPr/>
        </p:nvSpPr>
        <p:spPr>
          <a:xfrm>
            <a:off x="2254624" y="2286000"/>
            <a:ext cx="5793441" cy="33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1" name="object 451"/>
          <p:cNvSpPr/>
          <p:nvPr/>
        </p:nvSpPr>
        <p:spPr>
          <a:xfrm>
            <a:off x="5448300" y="3496236"/>
            <a:ext cx="3003176" cy="100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2" name="object 452"/>
          <p:cNvSpPr/>
          <p:nvPr/>
        </p:nvSpPr>
        <p:spPr>
          <a:xfrm>
            <a:off x="3655359" y="3496236"/>
            <a:ext cx="1232647" cy="1008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3" name="object 453"/>
          <p:cNvSpPr/>
          <p:nvPr/>
        </p:nvSpPr>
        <p:spPr>
          <a:xfrm>
            <a:off x="1840006" y="3496235"/>
            <a:ext cx="1243853" cy="1075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4" name="object 454"/>
          <p:cNvSpPr/>
          <p:nvPr/>
        </p:nvSpPr>
        <p:spPr>
          <a:xfrm>
            <a:off x="4226859" y="4639235"/>
            <a:ext cx="4415117" cy="78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5" name="object 455"/>
          <p:cNvSpPr/>
          <p:nvPr/>
        </p:nvSpPr>
        <p:spPr>
          <a:xfrm>
            <a:off x="1604682" y="4717676"/>
            <a:ext cx="7037294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6" name="object 456"/>
          <p:cNvSpPr/>
          <p:nvPr/>
        </p:nvSpPr>
        <p:spPr>
          <a:xfrm>
            <a:off x="4226859" y="5098677"/>
            <a:ext cx="4415118" cy="67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57" name="object 457"/>
          <p:cNvSpPr/>
          <p:nvPr/>
        </p:nvSpPr>
        <p:spPr>
          <a:xfrm>
            <a:off x="1758986" y="4768764"/>
            <a:ext cx="82924" cy="143435"/>
          </a:xfrm>
          <a:custGeom>
            <a:avLst/>
            <a:gdLst/>
            <a:ahLst/>
            <a:cxnLst/>
            <a:rect l="l" t="t" r="r" b="b"/>
            <a:pathLst>
              <a:path w="93980" h="162560">
                <a:moveTo>
                  <a:pt x="3924" y="104775"/>
                </a:moveTo>
                <a:lnTo>
                  <a:pt x="3924" y="3924"/>
                </a:lnTo>
                <a:lnTo>
                  <a:pt x="0" y="0"/>
                </a:lnTo>
                <a:lnTo>
                  <a:pt x="20768" y="18040"/>
                </a:lnTo>
                <a:lnTo>
                  <a:pt x="43424" y="33404"/>
                </a:lnTo>
                <a:lnTo>
                  <a:pt x="67762" y="45934"/>
                </a:lnTo>
                <a:lnTo>
                  <a:pt x="93573" y="55473"/>
                </a:lnTo>
                <a:lnTo>
                  <a:pt x="93573" y="162483"/>
                </a:lnTo>
                <a:lnTo>
                  <a:pt x="93573" y="157441"/>
                </a:lnTo>
                <a:lnTo>
                  <a:pt x="69323" y="147482"/>
                </a:lnTo>
                <a:lnTo>
                  <a:pt x="46229" y="135313"/>
                </a:lnTo>
                <a:lnTo>
                  <a:pt x="24395" y="121042"/>
                </a:lnTo>
                <a:lnTo>
                  <a:pt x="3924" y="104775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graphicFrame>
        <p:nvGraphicFramePr>
          <p:cNvPr id="458" name="object 4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5960"/>
              </p:ext>
            </p:extLst>
          </p:nvPr>
        </p:nvGraphicFramePr>
        <p:xfrm>
          <a:off x="3655359" y="5434853"/>
          <a:ext cx="5099793" cy="537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941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Address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HWtype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HWAddress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Flags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Iface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D6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R="8826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10.5.1.2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ether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00:00:01:02:00:01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eth1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1" name="object 461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r>
              <a:rPr dirty="0"/>
              <a:t>3</a:t>
            </a:r>
            <a:r>
              <a:rPr spc="-4" dirty="0"/>
              <a:t>9</a:t>
            </a:r>
          </a:p>
        </p:txBody>
      </p:sp>
      <p:sp>
        <p:nvSpPr>
          <p:cNvPr id="459" name="object 459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 Name</a:t>
            </a:r>
            <a:r>
              <a:rPr spc="9" dirty="0"/>
              <a:t> </a:t>
            </a:r>
            <a:r>
              <a:rPr spc="-4" dirty="0"/>
              <a:t>Resolution</a:t>
            </a:r>
          </a:p>
        </p:txBody>
      </p:sp>
      <p:sp>
        <p:nvSpPr>
          <p:cNvPr id="460" name="object 460"/>
          <p:cNvSpPr txBox="1"/>
          <p:nvPr/>
        </p:nvSpPr>
        <p:spPr>
          <a:xfrm>
            <a:off x="1111623" y="5244341"/>
            <a:ext cx="2487706" cy="663613"/>
          </a:xfrm>
          <a:prstGeom prst="rect">
            <a:avLst/>
          </a:prstGeom>
          <a:solidFill>
            <a:srgbClr val="D82000"/>
          </a:solidFill>
          <a:ln w="25400">
            <a:solidFill>
              <a:srgbClr val="618792"/>
            </a:solidFill>
          </a:ln>
        </p:spPr>
        <p:txBody>
          <a:bodyPr vert="horz" wrap="square" lIns="0" tIns="179294" rIns="0" bIns="0" rtlCol="0">
            <a:spAutoFit/>
          </a:bodyPr>
          <a:lstStyle/>
          <a:p>
            <a:pPr marL="943025" marR="126633" indent="-805746">
              <a:lnSpc>
                <a:spcPct val="101800"/>
              </a:lnSpc>
              <a:spcBef>
                <a:spcPts val="1412"/>
              </a:spcBef>
            </a:pP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ARP replies contain </a:t>
            </a:r>
            <a:r>
              <a:rPr sz="1588" spc="-9" dirty="0">
                <a:solidFill>
                  <a:srgbClr val="FFFFFF"/>
                </a:solidFill>
                <a:latin typeface="Arial"/>
                <a:cs typeface="Arial"/>
              </a:rPr>
              <a:t>only  </a:t>
            </a:r>
            <a:r>
              <a:rPr sz="1588" spc="-4" dirty="0">
                <a:solidFill>
                  <a:srgbClr val="FFFFFF"/>
                </a:solidFill>
                <a:latin typeface="Arial"/>
                <a:cs typeface="Arial"/>
              </a:rPr>
              <a:t>PMAC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616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199" y="1994916"/>
            <a:ext cx="3753971" cy="3821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4" name="object 4"/>
          <p:cNvSpPr/>
          <p:nvPr/>
        </p:nvSpPr>
        <p:spPr>
          <a:xfrm>
            <a:off x="1210056" y="2104195"/>
            <a:ext cx="3568513" cy="3633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1193247" y="2099579"/>
            <a:ext cx="3602131" cy="3667125"/>
          </a:xfrm>
          <a:custGeom>
            <a:avLst/>
            <a:gdLst/>
            <a:ahLst/>
            <a:cxnLst/>
            <a:rect l="l" t="t" r="r" b="b"/>
            <a:pathLst>
              <a:path w="4082415" h="4156075">
                <a:moveTo>
                  <a:pt x="0" y="4156062"/>
                </a:moveTo>
                <a:lnTo>
                  <a:pt x="0" y="0"/>
                </a:lnTo>
                <a:lnTo>
                  <a:pt x="4082249" y="0"/>
                </a:lnTo>
                <a:lnTo>
                  <a:pt x="4082249" y="4156062"/>
                </a:lnTo>
                <a:lnTo>
                  <a:pt x="0" y="415606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</a:t>
            </a:r>
            <a:r>
              <a:rPr spc="-88" dirty="0"/>
              <a:t> </a:t>
            </a:r>
            <a:r>
              <a:rPr spc="-4" dirty="0"/>
              <a:t>Prototype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r>
              <a:rPr dirty="0"/>
              <a:t>4</a:t>
            </a:r>
            <a:r>
              <a:rPr spc="-4" dirty="0"/>
              <a:t>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400734" y="1186079"/>
            <a:ext cx="7560385" cy="547842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053944" indent="-302575">
              <a:buChar char="•"/>
              <a:tabLst>
                <a:tab pos="4053384" algn="l"/>
                <a:tab pos="4053944" algn="l"/>
              </a:tabLst>
            </a:pPr>
            <a:r>
              <a:rPr sz="2800" spc="-4" dirty="0"/>
              <a:t>20 OpenFlow </a:t>
            </a:r>
            <a:r>
              <a:rPr sz="2800" dirty="0"/>
              <a:t>NetFPGA</a:t>
            </a:r>
            <a:r>
              <a:rPr sz="2800" spc="-4" dirty="0"/>
              <a:t> switches</a:t>
            </a:r>
          </a:p>
          <a:p>
            <a:pPr marL="3740163">
              <a:spcBef>
                <a:spcPts val="40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053944" indent="-302575">
              <a:buChar char="•"/>
              <a:tabLst>
                <a:tab pos="4053384" algn="l"/>
                <a:tab pos="4053944" algn="l"/>
              </a:tabLst>
            </a:pPr>
            <a:r>
              <a:rPr sz="2800" spc="-4" dirty="0"/>
              <a:t>TCAM </a:t>
            </a:r>
            <a:r>
              <a:rPr sz="2800" dirty="0"/>
              <a:t>+ </a:t>
            </a:r>
            <a:r>
              <a:rPr sz="2800" spc="-4" dirty="0"/>
              <a:t>SRAM for flow</a:t>
            </a:r>
            <a:r>
              <a:rPr sz="2800" spc="-31" dirty="0"/>
              <a:t> </a:t>
            </a:r>
            <a:r>
              <a:rPr sz="2800" spc="-9" dirty="0"/>
              <a:t>entries</a:t>
            </a:r>
          </a:p>
          <a:p>
            <a:pPr marL="3740163">
              <a:spcBef>
                <a:spcPts val="18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053944" indent="-302575">
              <a:buChar char="•"/>
              <a:tabLst>
                <a:tab pos="4053384" algn="l"/>
                <a:tab pos="4053944" algn="l"/>
              </a:tabLst>
            </a:pPr>
            <a:r>
              <a:rPr sz="2800" spc="-4" dirty="0"/>
              <a:t>Software MAC</a:t>
            </a:r>
            <a:r>
              <a:rPr sz="2800" spc="-40" dirty="0"/>
              <a:t> </a:t>
            </a:r>
            <a:r>
              <a:rPr sz="2800" spc="-9" dirty="0"/>
              <a:t>rewriting</a:t>
            </a:r>
          </a:p>
          <a:p>
            <a:pPr marL="3740163">
              <a:spcBef>
                <a:spcPts val="4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053944" indent="-302575">
              <a:buChar char="•"/>
              <a:tabLst>
                <a:tab pos="4053384" algn="l"/>
                <a:tab pos="4053944" algn="l"/>
              </a:tabLst>
            </a:pPr>
            <a:r>
              <a:rPr sz="2800" spc="-4" dirty="0"/>
              <a:t>3 tiered</a:t>
            </a:r>
            <a:r>
              <a:rPr sz="2800" spc="-79" dirty="0"/>
              <a:t> </a:t>
            </a:r>
            <a:r>
              <a:rPr sz="2800" spc="-4" dirty="0"/>
              <a:t>fat-tree</a:t>
            </a:r>
          </a:p>
          <a:p>
            <a:pPr marL="3740163">
              <a:spcBef>
                <a:spcPts val="4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053944" indent="-302575">
              <a:buChar char="•"/>
              <a:tabLst>
                <a:tab pos="4053384" algn="l"/>
                <a:tab pos="4053944" algn="l"/>
              </a:tabLst>
            </a:pPr>
            <a:r>
              <a:rPr sz="2800" spc="-4" dirty="0"/>
              <a:t>16 end</a:t>
            </a:r>
            <a:r>
              <a:rPr sz="2800" spc="-79" dirty="0"/>
              <a:t> </a:t>
            </a:r>
            <a:r>
              <a:rPr sz="2800" spc="-4" dirty="0"/>
              <a:t>hosts</a:t>
            </a:r>
          </a:p>
        </p:txBody>
      </p:sp>
    </p:spTree>
    <p:extLst>
      <p:ext uri="{BB962C8B-B14F-4D97-AF65-F5344CB8AC3E}">
        <p14:creationId xmlns:p14="http://schemas.microsoft.com/office/powerpoint/2010/main" val="2299098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735" y="307105"/>
            <a:ext cx="6617074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spc="-4" dirty="0"/>
              <a:t>PortLand:</a:t>
            </a:r>
            <a:r>
              <a:rPr spc="-44" dirty="0"/>
              <a:t> </a:t>
            </a:r>
            <a:r>
              <a:rPr spc="-9" dirty="0"/>
              <a:t>Evaluation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416782" y="2140323"/>
            <a:ext cx="7261412" cy="1064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5" name="object 5"/>
          <p:cNvSpPr/>
          <p:nvPr/>
        </p:nvSpPr>
        <p:spPr>
          <a:xfrm>
            <a:off x="1416782" y="3529853"/>
            <a:ext cx="7261412" cy="582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6" name="object 6"/>
          <p:cNvSpPr/>
          <p:nvPr/>
        </p:nvSpPr>
        <p:spPr>
          <a:xfrm>
            <a:off x="1416782" y="4672853"/>
            <a:ext cx="7261412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7" name="object 7"/>
          <p:cNvSpPr/>
          <p:nvPr/>
        </p:nvSpPr>
        <p:spPr>
          <a:xfrm>
            <a:off x="1416782" y="2145590"/>
            <a:ext cx="7261412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8" name="object 8"/>
          <p:cNvSpPr/>
          <p:nvPr/>
        </p:nvSpPr>
        <p:spPr>
          <a:xfrm>
            <a:off x="1416782" y="1815353"/>
            <a:ext cx="7261412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9" name="object 9"/>
          <p:cNvSpPr/>
          <p:nvPr/>
        </p:nvSpPr>
        <p:spPr>
          <a:xfrm>
            <a:off x="1416782" y="5814340"/>
            <a:ext cx="7261412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87" y="0"/>
                </a:lnTo>
              </a:path>
            </a:pathLst>
          </a:custGeom>
          <a:ln w="12700">
            <a:solidFill>
              <a:srgbClr val="80AFBE"/>
            </a:solidFill>
          </a:ln>
        </p:spPr>
        <p:txBody>
          <a:bodyPr wrap="square" lIns="0" tIns="0" rIns="0" bIns="0" rtlCol="0"/>
          <a:lstStyle/>
          <a:p>
            <a:endParaRPr sz="1765"/>
          </a:p>
        </p:txBody>
      </p:sp>
      <p:sp>
        <p:nvSpPr>
          <p:cNvPr id="10" name="object 10"/>
          <p:cNvSpPr txBox="1"/>
          <p:nvPr/>
        </p:nvSpPr>
        <p:spPr>
          <a:xfrm>
            <a:off x="1486258" y="1855694"/>
            <a:ext cx="1554255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Century Schoolbook"/>
                <a:cs typeface="Century Schoolbook"/>
              </a:rPr>
              <a:t>Measurements</a:t>
            </a:r>
            <a:endParaRPr sz="1588">
              <a:latin typeface="Century Schoolbook"/>
              <a:cs typeface="Century Schoolbook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fld id="{81D60167-4931-47E6-BA6A-407CBD079E47}" type="slidenum">
              <a:rPr dirty="0"/>
              <a:pPr marL="22413">
                <a:lnSpc>
                  <a:spcPts val="1169"/>
                </a:lnSpc>
              </a:pPr>
              <a:t>56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906709" y="1855694"/>
            <a:ext cx="150607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Century Schoolbook"/>
                <a:cs typeface="Century Schoolbook"/>
              </a:rPr>
              <a:t>Configuration</a:t>
            </a:r>
            <a:endParaRPr sz="1588">
              <a:latin typeface="Century Schoolbook"/>
              <a:cs typeface="Century School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7159" y="1855694"/>
            <a:ext cx="800100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b="1" dirty="0">
                <a:latin typeface="Century Schoolbook"/>
                <a:cs typeface="Century Schoolbook"/>
              </a:rPr>
              <a:t>Results</a:t>
            </a:r>
            <a:endParaRPr sz="1588">
              <a:latin typeface="Century Schoolbook"/>
              <a:cs typeface="Century School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258" y="2181575"/>
            <a:ext cx="1972796" cy="48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01800"/>
              </a:lnSpc>
            </a:pPr>
            <a:r>
              <a:rPr sz="1588" spc="-4" dirty="0">
                <a:latin typeface="Arial"/>
                <a:cs typeface="Arial"/>
              </a:rPr>
              <a:t>Network </a:t>
            </a:r>
            <a:r>
              <a:rPr sz="1588" spc="-9" dirty="0">
                <a:latin typeface="Arial"/>
                <a:cs typeface="Arial"/>
              </a:rPr>
              <a:t>convergence  </a:t>
            </a:r>
            <a:r>
              <a:rPr sz="1588" spc="-4" dirty="0">
                <a:latin typeface="Arial"/>
                <a:cs typeface="Arial"/>
              </a:rPr>
              <a:t>time</a:t>
            </a:r>
            <a:endParaRPr sz="158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7200" y="2185931"/>
            <a:ext cx="572060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65</a:t>
            </a:r>
            <a:r>
              <a:rPr sz="1588" spc="-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ms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6487" y="2181575"/>
            <a:ext cx="2237254" cy="1320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216845">
              <a:lnSpc>
                <a:spcPct val="101800"/>
              </a:lnSpc>
            </a:pPr>
            <a:r>
              <a:rPr sz="1588" spc="-4" dirty="0">
                <a:latin typeface="Arial"/>
                <a:cs typeface="Arial"/>
              </a:rPr>
              <a:t>Keepalive frequency </a:t>
            </a:r>
            <a:r>
              <a:rPr sz="1588" dirty="0">
                <a:latin typeface="Arial"/>
                <a:cs typeface="Arial"/>
              </a:rPr>
              <a:t>=  </a:t>
            </a:r>
            <a:r>
              <a:rPr sz="1588" spc="-4" dirty="0">
                <a:latin typeface="Arial"/>
                <a:cs typeface="Arial"/>
              </a:rPr>
              <a:t>10</a:t>
            </a:r>
            <a:r>
              <a:rPr sz="1588" spc="-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ms</a:t>
            </a:r>
            <a:endParaRPr sz="1588">
              <a:latin typeface="Arial"/>
              <a:cs typeface="Arial"/>
            </a:endParaRPr>
          </a:p>
          <a:p>
            <a:pPr marL="11206">
              <a:lnSpc>
                <a:spcPts val="1853"/>
              </a:lnSpc>
            </a:pPr>
            <a:r>
              <a:rPr sz="1588" spc="-4" dirty="0">
                <a:latin typeface="Arial"/>
                <a:cs typeface="Arial"/>
              </a:rPr>
              <a:t>Fault detection time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-57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50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35"/>
              </a:spcBef>
            </a:pPr>
            <a:r>
              <a:rPr sz="1588" dirty="0">
                <a:latin typeface="Arial"/>
                <a:cs typeface="Arial"/>
              </a:rPr>
              <a:t>ms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693"/>
              </a:spcBef>
            </a:pPr>
            <a:r>
              <a:rPr sz="1588" spc="-4" dirty="0">
                <a:latin typeface="Arial"/>
                <a:cs typeface="Arial"/>
              </a:rPr>
              <a:t>RTO</a:t>
            </a:r>
            <a:r>
              <a:rPr sz="1588" spc="-6" baseline="-20833" dirty="0">
                <a:latin typeface="Arial"/>
                <a:cs typeface="Arial"/>
              </a:rPr>
              <a:t>min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88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200ms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7189" y="3156378"/>
            <a:ext cx="801781" cy="627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ct val="136400"/>
              </a:lnSpc>
            </a:pPr>
            <a:r>
              <a:rPr sz="1588" spc="-4" dirty="0">
                <a:latin typeface="Arial"/>
                <a:cs typeface="Arial"/>
              </a:rPr>
              <a:t>~200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ms  </a:t>
            </a:r>
            <a:r>
              <a:rPr sz="1588" spc="-9" dirty="0">
                <a:latin typeface="Arial"/>
                <a:cs typeface="Arial"/>
              </a:rPr>
              <a:t>110ms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6718" y="4144719"/>
            <a:ext cx="1500468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RTO</a:t>
            </a:r>
            <a:r>
              <a:rPr sz="1588" spc="-6" baseline="-20833" dirty="0">
                <a:latin typeface="Arial"/>
                <a:cs typeface="Arial"/>
              </a:rPr>
              <a:t>min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93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200ms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7191" y="4144708"/>
            <a:ext cx="168760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~200 ms – 600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ms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7200" y="4714706"/>
            <a:ext cx="908237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400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Mbps</a:t>
            </a:r>
            <a:endParaRPr sz="158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6247" y="3244483"/>
            <a:ext cx="2073649" cy="2542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TCP convergence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time</a:t>
            </a:r>
            <a:endParaRPr sz="1588">
              <a:latin typeface="Arial"/>
              <a:cs typeface="Arial"/>
            </a:endParaRPr>
          </a:p>
          <a:p>
            <a:pPr marL="11206" marR="49309">
              <a:lnSpc>
                <a:spcPct val="101800"/>
              </a:lnSpc>
              <a:spcBef>
                <a:spcPts val="657"/>
              </a:spcBef>
            </a:pPr>
            <a:r>
              <a:rPr sz="1588" spc="-4" dirty="0">
                <a:latin typeface="Arial"/>
                <a:cs typeface="Arial"/>
              </a:rPr>
              <a:t>Multicast convergence  time</a:t>
            </a:r>
            <a:endParaRPr sz="1588">
              <a:latin typeface="Arial"/>
              <a:cs typeface="Arial"/>
            </a:endParaRPr>
          </a:p>
          <a:p>
            <a:pPr marL="11206" marR="27456">
              <a:lnSpc>
                <a:spcPct val="101800"/>
              </a:lnSpc>
              <a:spcBef>
                <a:spcPts val="604"/>
              </a:spcBef>
            </a:pPr>
            <a:r>
              <a:rPr sz="1588" spc="-4" dirty="0">
                <a:latin typeface="Arial"/>
                <a:cs typeface="Arial"/>
              </a:rPr>
              <a:t>TCP convergence </a:t>
            </a:r>
            <a:r>
              <a:rPr sz="1588" spc="-9" dirty="0">
                <a:latin typeface="Arial"/>
                <a:cs typeface="Arial"/>
              </a:rPr>
              <a:t>with  </a:t>
            </a:r>
            <a:r>
              <a:rPr sz="1588" spc="-4" dirty="0">
                <a:latin typeface="Arial"/>
                <a:cs typeface="Arial"/>
              </a:rPr>
              <a:t>VM</a:t>
            </a:r>
            <a:r>
              <a:rPr sz="1588" spc="-49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migration</a:t>
            </a:r>
            <a:endParaRPr sz="1588">
              <a:latin typeface="Arial"/>
              <a:cs typeface="Arial"/>
            </a:endParaRPr>
          </a:p>
          <a:p>
            <a:pPr marL="11206" marR="82368">
              <a:lnSpc>
                <a:spcPct val="101899"/>
              </a:lnSpc>
              <a:spcBef>
                <a:spcPts val="604"/>
              </a:spcBef>
            </a:pPr>
            <a:r>
              <a:rPr sz="1588" spc="-4" dirty="0">
                <a:latin typeface="Arial"/>
                <a:cs typeface="Arial"/>
              </a:rPr>
              <a:t>Control </a:t>
            </a:r>
            <a:r>
              <a:rPr sz="1588" dirty="0">
                <a:latin typeface="Arial"/>
                <a:cs typeface="Arial"/>
              </a:rPr>
              <a:t>traffic to</a:t>
            </a:r>
            <a:r>
              <a:rPr sz="1588" spc="-31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fabric  </a:t>
            </a:r>
            <a:r>
              <a:rPr sz="1588" spc="-9" dirty="0">
                <a:latin typeface="Arial"/>
                <a:cs typeface="Arial"/>
              </a:rPr>
              <a:t>manager</a:t>
            </a:r>
            <a:endParaRPr sz="1588">
              <a:latin typeface="Arial"/>
              <a:cs typeface="Arial"/>
            </a:endParaRPr>
          </a:p>
          <a:p>
            <a:pPr marL="11206" marR="172580">
              <a:lnSpc>
                <a:spcPct val="101800"/>
              </a:lnSpc>
              <a:spcBef>
                <a:spcPts val="604"/>
              </a:spcBef>
            </a:pPr>
            <a:r>
              <a:rPr sz="1588" spc="-4" dirty="0">
                <a:latin typeface="Arial"/>
                <a:cs typeface="Arial"/>
              </a:rPr>
              <a:t>CPU requirements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of  fabric</a:t>
            </a:r>
            <a:r>
              <a:rPr sz="1588" spc="-57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manager</a:t>
            </a:r>
            <a:endParaRPr sz="158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06717" y="4714707"/>
            <a:ext cx="2197474" cy="1054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27,000+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hosts,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35"/>
              </a:spcBef>
            </a:pPr>
            <a:r>
              <a:rPr sz="1588" spc="-4" dirty="0">
                <a:latin typeface="Arial"/>
                <a:cs typeface="Arial"/>
              </a:rPr>
              <a:t>100 ARPs </a:t>
            </a:r>
            <a:r>
              <a:rPr sz="1588" dirty="0">
                <a:latin typeface="Arial"/>
                <a:cs typeface="Arial"/>
              </a:rPr>
              <a:t>/ </a:t>
            </a:r>
            <a:r>
              <a:rPr sz="1588" spc="-4" dirty="0">
                <a:latin typeface="Arial"/>
                <a:cs typeface="Arial"/>
              </a:rPr>
              <a:t>sec per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host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640"/>
              </a:spcBef>
            </a:pPr>
            <a:r>
              <a:rPr sz="1588" spc="-4" dirty="0">
                <a:latin typeface="Arial"/>
                <a:cs typeface="Arial"/>
              </a:rPr>
              <a:t>27,000+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hosts,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35"/>
              </a:spcBef>
            </a:pPr>
            <a:r>
              <a:rPr sz="1588" spc="-4" dirty="0">
                <a:latin typeface="Arial"/>
                <a:cs typeface="Arial"/>
              </a:rPr>
              <a:t>100 ARPs </a:t>
            </a:r>
            <a:r>
              <a:rPr sz="1588" dirty="0">
                <a:latin typeface="Arial"/>
                <a:cs typeface="Arial"/>
              </a:rPr>
              <a:t>/ </a:t>
            </a:r>
            <a:r>
              <a:rPr sz="1588" spc="-4" dirty="0">
                <a:latin typeface="Arial"/>
                <a:cs typeface="Arial"/>
              </a:rPr>
              <a:t>sec per</a:t>
            </a:r>
            <a:r>
              <a:rPr sz="1588" spc="-62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host</a:t>
            </a:r>
            <a:endParaRPr sz="158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7200" y="5284694"/>
            <a:ext cx="1278031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spc="-4" dirty="0">
                <a:latin typeface="Arial"/>
                <a:cs typeface="Arial"/>
              </a:rPr>
              <a:t>70 CPU</a:t>
            </a:r>
            <a:r>
              <a:rPr sz="1588" spc="-57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cores</a:t>
            </a:r>
            <a:endParaRPr sz="158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1920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770" y="1662953"/>
            <a:ext cx="7090522" cy="371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252706" indent="-302575">
              <a:lnSpc>
                <a:spcPts val="2294"/>
              </a:lnSpc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PortLand is a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single logical layer 2 data center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network 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fabric </a:t>
            </a:r>
            <a:r>
              <a:rPr sz="2118" spc="-4" dirty="0">
                <a:latin typeface="Arial"/>
                <a:cs typeface="Arial"/>
              </a:rPr>
              <a:t>that scales to millions of</a:t>
            </a:r>
            <a:r>
              <a:rPr sz="2118" spc="-9" dirty="0">
                <a:latin typeface="Arial"/>
                <a:cs typeface="Arial"/>
              </a:rPr>
              <a:t> endpoints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647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Modify network fabric</a:t>
            </a:r>
            <a:r>
              <a:rPr sz="2118" dirty="0">
                <a:latin typeface="Arial"/>
                <a:cs typeface="Arial"/>
              </a:rPr>
              <a:t> to</a:t>
            </a:r>
            <a:endParaRPr sz="2118">
              <a:latin typeface="Arial"/>
              <a:cs typeface="Arial"/>
            </a:endParaRPr>
          </a:p>
          <a:p>
            <a:pPr marL="672389" marR="602909" lvl="1" indent="-257749">
              <a:lnSpc>
                <a:spcPts val="2312"/>
              </a:lnSpc>
              <a:spcBef>
                <a:spcPts val="463"/>
              </a:spcBef>
              <a:buChar char="–"/>
              <a:tabLst>
                <a:tab pos="667346" algn="l"/>
              </a:tabLst>
            </a:pPr>
            <a:r>
              <a:rPr sz="2118" spc="-4" dirty="0">
                <a:latin typeface="Arial"/>
                <a:cs typeface="Arial"/>
              </a:rPr>
              <a:t>Work with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arbitrary operating systems </a:t>
            </a:r>
            <a:r>
              <a:rPr sz="2118" spc="-4" dirty="0">
                <a:latin typeface="Arial"/>
                <a:cs typeface="Arial"/>
              </a:rPr>
              <a:t>and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virtual 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machine</a:t>
            </a:r>
            <a:r>
              <a:rPr sz="2118" spc="-53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FF2900"/>
                </a:solidFill>
                <a:latin typeface="Arial"/>
                <a:cs typeface="Arial"/>
              </a:rPr>
              <a:t>monitors</a:t>
            </a:r>
            <a:endParaRPr sz="2118">
              <a:latin typeface="Arial"/>
              <a:cs typeface="Arial"/>
            </a:endParaRPr>
          </a:p>
          <a:p>
            <a:pPr marL="672389" marR="4483" lvl="1" indent="-257749">
              <a:lnSpc>
                <a:spcPts val="2224"/>
              </a:lnSpc>
              <a:spcBef>
                <a:spcPts val="560"/>
              </a:spcBef>
              <a:buChar char="–"/>
              <a:tabLst>
                <a:tab pos="667346" algn="l"/>
              </a:tabLst>
            </a:pPr>
            <a:r>
              <a:rPr sz="2118" spc="-4" dirty="0">
                <a:latin typeface="Arial"/>
                <a:cs typeface="Arial"/>
              </a:rPr>
              <a:t>Maintain the boundary between network and </a:t>
            </a:r>
            <a:r>
              <a:rPr sz="2118" spc="-9" dirty="0">
                <a:latin typeface="Arial"/>
                <a:cs typeface="Arial"/>
              </a:rPr>
              <a:t>end-host  administration</a:t>
            </a:r>
            <a:endParaRPr sz="2118">
              <a:latin typeface="Arial"/>
              <a:cs typeface="Arial"/>
            </a:endParaRPr>
          </a:p>
          <a:p>
            <a:pPr lvl="1">
              <a:spcBef>
                <a:spcPts val="18"/>
              </a:spcBef>
              <a:buChar char="–"/>
            </a:pPr>
            <a:endParaRPr sz="2647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781" algn="l"/>
                <a:tab pos="314342" algn="l"/>
              </a:tabLst>
            </a:pPr>
            <a:r>
              <a:rPr sz="2118" spc="-4" dirty="0">
                <a:latin typeface="Arial"/>
                <a:cs typeface="Arial"/>
              </a:rPr>
              <a:t>Scale Layer 2 via network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modifications</a:t>
            </a:r>
            <a:endParaRPr sz="2118">
              <a:latin typeface="Arial"/>
              <a:cs typeface="Arial"/>
            </a:endParaRPr>
          </a:p>
          <a:p>
            <a:pPr marL="666786" lvl="1" indent="-252146">
              <a:spcBef>
                <a:spcPts val="282"/>
              </a:spcBef>
              <a:buChar char="–"/>
              <a:tabLst>
                <a:tab pos="667346" algn="l"/>
              </a:tabLst>
            </a:pP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Unmodified switch hardware </a:t>
            </a:r>
            <a:r>
              <a:rPr sz="2118" spc="-4" dirty="0">
                <a:latin typeface="Arial"/>
                <a:cs typeface="Arial"/>
              </a:rPr>
              <a:t>and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end</a:t>
            </a:r>
            <a:r>
              <a:rPr sz="2118" spc="-53" dirty="0">
                <a:solidFill>
                  <a:srgbClr val="FF2900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FF2900"/>
                </a:solidFill>
                <a:latin typeface="Arial"/>
                <a:cs typeface="Arial"/>
              </a:rPr>
              <a:t>hosts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4471" y="0"/>
            <a:ext cx="0" cy="32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>
              <a:lnSpc>
                <a:spcPts val="1169"/>
              </a:lnSpc>
            </a:pPr>
            <a:fld id="{81D60167-4931-47E6-BA6A-407CBD079E47}" type="slidenum">
              <a:rPr dirty="0"/>
              <a:pPr marL="22413">
                <a:lnSpc>
                  <a:spcPts val="1169"/>
                </a:lnSpc>
              </a:pPr>
              <a:t>57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5251" y="592063"/>
            <a:ext cx="7549402" cy="878974"/>
          </a:xfrm>
          <a:prstGeom prst="rect">
            <a:avLst/>
          </a:prstGeom>
        </p:spPr>
        <p:txBody>
          <a:bodyPr vert="horz" wrap="square" lIns="0" tIns="21515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4690"/>
            <a:r>
              <a:rPr lang="en-US" spc="-4" dirty="0"/>
              <a:t>Recap on </a:t>
            </a:r>
            <a:r>
              <a:rPr lang="en-US" spc="-4" dirty="0" err="1"/>
              <a:t>PortLand</a:t>
            </a:r>
            <a:endParaRPr spc="-9" dirty="0"/>
          </a:p>
        </p:txBody>
      </p:sp>
    </p:spTree>
    <p:extLst>
      <p:ext uri="{BB962C8B-B14F-4D97-AF65-F5344CB8AC3E}">
        <p14:creationId xmlns:p14="http://schemas.microsoft.com/office/powerpoint/2010/main" val="117676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8B38-B89B-4843-8EFC-6DC5B788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BFA6-9409-0F48-895C-7819A178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216152"/>
            <a:ext cx="7499350" cy="4800600"/>
          </a:xfrm>
        </p:spPr>
        <p:txBody>
          <a:bodyPr/>
          <a:lstStyle/>
          <a:p>
            <a:r>
              <a:rPr lang="en-US" dirty="0"/>
              <a:t>New way to scale out in data center networking design</a:t>
            </a:r>
          </a:p>
          <a:p>
            <a:endParaRPr lang="en-US" dirty="0"/>
          </a:p>
          <a:p>
            <a:r>
              <a:rPr lang="en-US" dirty="0"/>
              <a:t>Switch-centric solution approach</a:t>
            </a:r>
          </a:p>
          <a:p>
            <a:pPr lvl="1"/>
            <a:r>
              <a:rPr lang="en-US" dirty="0"/>
              <a:t>Keep the servers intact</a:t>
            </a:r>
          </a:p>
          <a:p>
            <a:pPr lvl="1"/>
            <a:r>
              <a:rPr lang="en-US" dirty="0"/>
              <a:t>Modify the switches</a:t>
            </a:r>
          </a:p>
          <a:p>
            <a:r>
              <a:rPr lang="en-US" dirty="0"/>
              <a:t>Migrate the Layer-3 (IP) solution ideas to Layer 2</a:t>
            </a:r>
          </a:p>
          <a:p>
            <a:pPr lvl="1"/>
            <a:r>
              <a:rPr lang="en-US" dirty="0"/>
              <a:t>Addressing (PMAC): encoding location info</a:t>
            </a:r>
          </a:p>
          <a:p>
            <a:pPr lvl="2"/>
            <a:r>
              <a:rPr lang="en-US" dirty="0"/>
              <a:t>Not flat addressing any more</a:t>
            </a:r>
          </a:p>
          <a:p>
            <a:pPr lvl="1"/>
            <a:r>
              <a:rPr lang="en-US" dirty="0"/>
              <a:t>Forwarding (using IP routing)?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9E2A7-899C-DA43-957B-ABC9107A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94562-C475-B44B-BD4A-8BC0EBE7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92964-53E2-DA49-BCE0-7EDDBB63C02A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18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B0AE6E82-419F-3549-9C73-CD720FBF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83" y="730052"/>
            <a:ext cx="7549402" cy="43450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Scale to Large Server Population: </a:t>
            </a:r>
            <a:r>
              <a:rPr lang="en-US" altLang="en-US" i="1" dirty="0">
                <a:ea typeface="ＭＳ Ｐゴシック" panose="020B0600070205080204" pitchFamily="34" charset="-128"/>
              </a:rPr>
              <a:t>Scale Up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60743A-C31E-A543-8EF2-30A17B5AE5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94688" y="1164559"/>
            <a:ext cx="83280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2225" name="Picture 2" descr="Cisco Data Center Infrastructure 2.5 Design Guide - Data Center Architecture  Overview [Design Zone for Data Center Networking] - Cisco">
            <a:extLst>
              <a:ext uri="{FF2B5EF4-FFF2-40B4-BE49-F238E27FC236}">
                <a16:creationId xmlns:a16="http://schemas.microsoft.com/office/drawing/2014/main" id="{8EF9F8F4-AC44-F04D-A92C-CB2935D84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1641651"/>
            <a:ext cx="5413248" cy="48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12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1024-05C4-4349-A20D-37E5B729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116142"/>
            <a:ext cx="7499350" cy="1143000"/>
          </a:xfrm>
        </p:spPr>
        <p:txBody>
          <a:bodyPr/>
          <a:lstStyle/>
          <a:p>
            <a:r>
              <a:rPr lang="en-US" dirty="0"/>
              <a:t>Scaling and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99F8-35C5-1B43-BCA9-B905E60D7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179576"/>
            <a:ext cx="7499350" cy="4800600"/>
          </a:xfrm>
        </p:spPr>
        <p:txBody>
          <a:bodyPr/>
          <a:lstStyle/>
          <a:p>
            <a:r>
              <a:rPr lang="en-US" i="1" u="sng" dirty="0"/>
              <a:t>Scale up</a:t>
            </a:r>
          </a:p>
          <a:p>
            <a:pPr lvl="1"/>
            <a:r>
              <a:rPr lang="en-US" dirty="0"/>
              <a:t>Add more layers in the hierarchy to scale to larger # of servers</a:t>
            </a:r>
          </a:p>
          <a:p>
            <a:pPr lvl="2"/>
            <a:r>
              <a:rPr lang="en-US" dirty="0"/>
              <a:t>Starting from 2~3-layer hierarchy</a:t>
            </a:r>
          </a:p>
          <a:p>
            <a:pPr lvl="2"/>
            <a:r>
              <a:rPr lang="en-US" dirty="0"/>
              <a:t>Similar to the Internet DNS system</a:t>
            </a:r>
          </a:p>
          <a:p>
            <a:r>
              <a:rPr lang="en-US" i="1" u="sng" dirty="0"/>
              <a:t>Spanning tree based forwarding</a:t>
            </a:r>
          </a:p>
          <a:p>
            <a:pPr lvl="1"/>
            <a:r>
              <a:rPr lang="en-US" dirty="0"/>
              <a:t>Build a tree for data forwarding (running Internet layer-2 spanning tree protocol)</a:t>
            </a:r>
          </a:p>
          <a:p>
            <a:pPr lvl="2"/>
            <a:r>
              <a:rPr lang="en-US" dirty="0"/>
              <a:t>Root: core switches</a:t>
            </a:r>
          </a:p>
          <a:p>
            <a:pPr lvl="2"/>
            <a:r>
              <a:rPr lang="en-US" dirty="0"/>
              <a:t>Servers as leaf of the tree</a:t>
            </a:r>
          </a:p>
          <a:p>
            <a:pPr lvl="1"/>
            <a:r>
              <a:rPr lang="en-US" dirty="0"/>
              <a:t>Single path between any two servers</a:t>
            </a:r>
          </a:p>
          <a:p>
            <a:pPr lvl="2"/>
            <a:r>
              <a:rPr lang="en-US" dirty="0"/>
              <a:t>No forwarding loops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1C804-C071-FE43-8615-B06D0E64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LU (UCLA)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62BA-4B3C-A34B-A6C4-5E3DFD25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92964-53E2-DA49-BCE0-7EDDBB63C02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81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2F3FECED-E878-014E-83FF-D0E83B254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3330" y="754436"/>
            <a:ext cx="7968749" cy="61106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Problem With common DC topology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50DA5BF5-F1D0-0947-A635-6250D3309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127" y="1750806"/>
            <a:ext cx="8766745" cy="5107194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Expensive hardware cost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Core switches, aggregation switches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Fault tolerance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Tree like topology offers a single physical path for   each pair of servers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Single point of failure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Reduced speed for server-to-server communication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Over subscription of links higher up in the topology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Trade off between cost and provisioning</a:t>
            </a:r>
          </a:p>
        </p:txBody>
      </p:sp>
    </p:spTree>
    <p:extLst>
      <p:ext uri="{BB962C8B-B14F-4D97-AF65-F5344CB8AC3E}">
        <p14:creationId xmlns:p14="http://schemas.microsoft.com/office/powerpoint/2010/main" val="155070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">
            <a:extLst>
              <a:ext uri="{FF2B5EF4-FFF2-40B4-BE49-F238E27FC236}">
                <a16:creationId xmlns:a16="http://schemas.microsoft.com/office/drawing/2014/main" id="{24757096-462D-144D-BC67-A8436E6E6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755" y="766628"/>
            <a:ext cx="7549402" cy="4345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Cost of maintaining switches</a:t>
            </a:r>
          </a:p>
        </p:txBody>
      </p:sp>
      <p:pic>
        <p:nvPicPr>
          <p:cNvPr id="19458" name="Picture 5">
            <a:extLst>
              <a:ext uri="{FF2B5EF4-FFF2-40B4-BE49-F238E27FC236}">
                <a16:creationId xmlns:a16="http://schemas.microsoft.com/office/drawing/2014/main" id="{ECBD74A0-62AB-EE42-847C-0FE25B692E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7232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12">
      <a:dk1>
        <a:srgbClr val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259907671</TotalTime>
  <Pages>15</Pages>
  <Words>2189</Words>
  <Application>Microsoft Macintosh PowerPoint</Application>
  <PresentationFormat>Letter Paper (8.5x11 in)</PresentationFormat>
  <Paragraphs>519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ＭＳ Ｐゴシック</vt:lpstr>
      <vt:lpstr>Arial</vt:lpstr>
      <vt:lpstr>Century Schoolbook</vt:lpstr>
      <vt:lpstr>Gill Sans MT</vt:lpstr>
      <vt:lpstr>Mangal</vt:lpstr>
      <vt:lpstr>Times New Roman</vt:lpstr>
      <vt:lpstr>Verdana</vt:lpstr>
      <vt:lpstr>Wingdings</vt:lpstr>
      <vt:lpstr>Wingdings 2</vt:lpstr>
      <vt:lpstr>Solstice</vt:lpstr>
      <vt:lpstr>Switch-Centric Data Center Network Architecture</vt:lpstr>
      <vt:lpstr>Outline</vt:lpstr>
      <vt:lpstr>What is a Data Center Network?</vt:lpstr>
      <vt:lpstr>Desired Properties of Solutions</vt:lpstr>
      <vt:lpstr>Initial Design of DCN (CISCO)</vt:lpstr>
      <vt:lpstr>Scale to Large Server Population: Scale Up</vt:lpstr>
      <vt:lpstr>Scaling and Routing</vt:lpstr>
      <vt:lpstr>Problem With common DC topology</vt:lpstr>
      <vt:lpstr>Cost of maintaining switches</vt:lpstr>
      <vt:lpstr>Need for Layer-2 In DC</vt:lpstr>
      <vt:lpstr>Forwarding &amp; Routing: Review of Layer 2 &amp; Layer 3</vt:lpstr>
      <vt:lpstr>Switch-centric Solution</vt:lpstr>
      <vt:lpstr>FAT Tree based Solution</vt:lpstr>
      <vt:lpstr>Fat-Tree Topology</vt:lpstr>
      <vt:lpstr>Problems with a vanilla Fat-tree</vt:lpstr>
      <vt:lpstr>FAT-tree Modified</vt:lpstr>
      <vt:lpstr>2 Level Look-ups</vt:lpstr>
      <vt:lpstr>Summary</vt:lpstr>
      <vt:lpstr>PortLand (Sigcomm’09)</vt:lpstr>
      <vt:lpstr>Goals For Data Center Network Fabrics</vt:lpstr>
      <vt:lpstr>Layer 2 versus Layer 3 Data Center Fabrics</vt:lpstr>
      <vt:lpstr>Layer 2 versus Layer 3 Data Center Fabrics</vt:lpstr>
      <vt:lpstr>Cost Consideration: Flat Address vs. Location-based Address</vt:lpstr>
      <vt:lpstr>PortLand: Plug and Play + Small Switch State</vt:lpstr>
      <vt:lpstr>PortLand: Main Assumption Hierarchical structure of data center networks:          They are multi-level, multi-rooted trees</vt:lpstr>
      <vt:lpstr>PortLand: Scalability Challenges</vt:lpstr>
      <vt:lpstr>Data Center Network</vt:lpstr>
      <vt:lpstr>Imposing Hierarchy On A Multi-Rooted Tree</vt:lpstr>
      <vt:lpstr>Imposing Hierarchy On A Multi-Rooted Tree</vt:lpstr>
      <vt:lpstr>Imposing Hierarchy On A Multi-Rooted Tree</vt:lpstr>
      <vt:lpstr>Imposing Hierarchy On A Multi-Rooted Tree</vt:lpstr>
      <vt:lpstr>Imposing Hierarchy On A Multi-Rooted Tree</vt:lpstr>
      <vt:lpstr>Imposing Hierarchy On A Multi-Rooted Tree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Location Discovery Protocol</vt:lpstr>
      <vt:lpstr>PortLand: Name Resolution</vt:lpstr>
      <vt:lpstr>PortLand: Name Resolution</vt:lpstr>
      <vt:lpstr>PortLand: Name Resolution</vt:lpstr>
      <vt:lpstr>PortLand: Name Resolution</vt:lpstr>
      <vt:lpstr>PortLand: Fabric Manager</vt:lpstr>
      <vt:lpstr>PortLand: Name Resolution</vt:lpstr>
      <vt:lpstr>PortLand: Name Resolution</vt:lpstr>
      <vt:lpstr>PortLand: Name Resolution</vt:lpstr>
      <vt:lpstr>Portland Prototype</vt:lpstr>
      <vt:lpstr>PortLand: Evaluation</vt:lpstr>
      <vt:lpstr>Recap on PortLand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CS219:  Advanced Topics in Internet Research</dc:title>
  <dc:creator>Lixia Zhang</dc:creator>
  <cp:lastModifiedBy>Microsoft Office User</cp:lastModifiedBy>
  <cp:revision>182</cp:revision>
  <cp:lastPrinted>1996-09-29T20:27:28Z</cp:lastPrinted>
  <dcterms:created xsi:type="dcterms:W3CDTF">2011-09-28T16:49:13Z</dcterms:created>
  <dcterms:modified xsi:type="dcterms:W3CDTF">2021-01-06T17:34:09Z</dcterms:modified>
</cp:coreProperties>
</file>